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activeX/activeX1.xml" ContentType="application/vnd.ms-office.activeX+xml"/>
  <Override PartName="/ppt/activeX/activeX1.bin" ContentType="application/vnd.ms-office.activeX"/>
  <Override PartName="/ppt/activeX/activeX2.xml" ContentType="application/vnd.ms-office.activeX+xml"/>
  <Override PartName="/ppt/activeX/activeX2.bin" ContentType="application/vnd.ms-office.activeX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86" r:id="rId1"/>
  </p:sldMasterIdLst>
  <p:notesMasterIdLst>
    <p:notesMasterId r:id="rId109"/>
  </p:notesMasterIdLst>
  <p:handoutMasterIdLst>
    <p:handoutMasterId r:id="rId110"/>
  </p:handoutMasterIdLst>
  <p:sldIdLst>
    <p:sldId id="572" r:id="rId2"/>
    <p:sldId id="498" r:id="rId3"/>
    <p:sldId id="385" r:id="rId4"/>
    <p:sldId id="393" r:id="rId5"/>
    <p:sldId id="394" r:id="rId6"/>
    <p:sldId id="395" r:id="rId7"/>
    <p:sldId id="396" r:id="rId8"/>
    <p:sldId id="397" r:id="rId9"/>
    <p:sldId id="398" r:id="rId10"/>
    <p:sldId id="399" r:id="rId11"/>
    <p:sldId id="400" r:id="rId12"/>
    <p:sldId id="401" r:id="rId13"/>
    <p:sldId id="483" r:id="rId14"/>
    <p:sldId id="484" r:id="rId15"/>
    <p:sldId id="485" r:id="rId16"/>
    <p:sldId id="495" r:id="rId17"/>
    <p:sldId id="496" r:id="rId18"/>
    <p:sldId id="497" r:id="rId19"/>
    <p:sldId id="490" r:id="rId20"/>
    <p:sldId id="488" r:id="rId21"/>
    <p:sldId id="491" r:id="rId22"/>
    <p:sldId id="492" r:id="rId23"/>
    <p:sldId id="494" r:id="rId24"/>
    <p:sldId id="502" r:id="rId25"/>
    <p:sldId id="489" r:id="rId26"/>
    <p:sldId id="329" r:id="rId27"/>
    <p:sldId id="386" r:id="rId28"/>
    <p:sldId id="377" r:id="rId29"/>
    <p:sldId id="331" r:id="rId30"/>
    <p:sldId id="378" r:id="rId31"/>
    <p:sldId id="535" r:id="rId32"/>
    <p:sldId id="487" r:id="rId33"/>
    <p:sldId id="389" r:id="rId34"/>
    <p:sldId id="387" r:id="rId35"/>
    <p:sldId id="390" r:id="rId36"/>
    <p:sldId id="391" r:id="rId37"/>
    <p:sldId id="474" r:id="rId38"/>
    <p:sldId id="537" r:id="rId39"/>
    <p:sldId id="538" r:id="rId40"/>
    <p:sldId id="539" r:id="rId41"/>
    <p:sldId id="540" r:id="rId42"/>
    <p:sldId id="541" r:id="rId43"/>
    <p:sldId id="542" r:id="rId44"/>
    <p:sldId id="543" r:id="rId45"/>
    <p:sldId id="544" r:id="rId46"/>
    <p:sldId id="545" r:id="rId47"/>
    <p:sldId id="546" r:id="rId48"/>
    <p:sldId id="547" r:id="rId49"/>
    <p:sldId id="548" r:id="rId50"/>
    <p:sldId id="549" r:id="rId51"/>
    <p:sldId id="550" r:id="rId52"/>
    <p:sldId id="551" r:id="rId53"/>
    <p:sldId id="552" r:id="rId54"/>
    <p:sldId id="553" r:id="rId55"/>
    <p:sldId id="554" r:id="rId56"/>
    <p:sldId id="555" r:id="rId57"/>
    <p:sldId id="556" r:id="rId58"/>
    <p:sldId id="557" r:id="rId59"/>
    <p:sldId id="558" r:id="rId60"/>
    <p:sldId id="559" r:id="rId61"/>
    <p:sldId id="560" r:id="rId62"/>
    <p:sldId id="561" r:id="rId63"/>
    <p:sldId id="562" r:id="rId64"/>
    <p:sldId id="563" r:id="rId65"/>
    <p:sldId id="564" r:id="rId66"/>
    <p:sldId id="565" r:id="rId67"/>
    <p:sldId id="566" r:id="rId68"/>
    <p:sldId id="567" r:id="rId69"/>
    <p:sldId id="411" r:id="rId70"/>
    <p:sldId id="412" r:id="rId71"/>
    <p:sldId id="413" r:id="rId72"/>
    <p:sldId id="414" r:id="rId73"/>
    <p:sldId id="415" r:id="rId74"/>
    <p:sldId id="416" r:id="rId75"/>
    <p:sldId id="417" r:id="rId76"/>
    <p:sldId id="418" r:id="rId77"/>
    <p:sldId id="419" r:id="rId78"/>
    <p:sldId id="420" r:id="rId79"/>
    <p:sldId id="421" r:id="rId80"/>
    <p:sldId id="523" r:id="rId81"/>
    <p:sldId id="524" r:id="rId82"/>
    <p:sldId id="525" r:id="rId83"/>
    <p:sldId id="577" r:id="rId84"/>
    <p:sldId id="441" r:id="rId85"/>
    <p:sldId id="443" r:id="rId86"/>
    <p:sldId id="521" r:id="rId87"/>
    <p:sldId id="522" r:id="rId88"/>
    <p:sldId id="499" r:id="rId89"/>
    <p:sldId id="477" r:id="rId90"/>
    <p:sldId id="526" r:id="rId91"/>
    <p:sldId id="527" r:id="rId92"/>
    <p:sldId id="528" r:id="rId93"/>
    <p:sldId id="478" r:id="rId94"/>
    <p:sldId id="479" r:id="rId95"/>
    <p:sldId id="480" r:id="rId96"/>
    <p:sldId id="571" r:id="rId97"/>
    <p:sldId id="529" r:id="rId98"/>
    <p:sldId id="530" r:id="rId99"/>
    <p:sldId id="531" r:id="rId100"/>
    <p:sldId id="532" r:id="rId101"/>
    <p:sldId id="533" r:id="rId102"/>
    <p:sldId id="476" r:id="rId103"/>
    <p:sldId id="576" r:id="rId104"/>
    <p:sldId id="568" r:id="rId105"/>
    <p:sldId id="569" r:id="rId106"/>
    <p:sldId id="570" r:id="rId107"/>
    <p:sldId id="573" r:id="rId10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 autoAdjust="0"/>
    <p:restoredTop sz="79475" autoAdjust="0"/>
  </p:normalViewPr>
  <p:slideViewPr>
    <p:cSldViewPr snapToGrid="0">
      <p:cViewPr>
        <p:scale>
          <a:sx n="70" d="100"/>
          <a:sy n="70" d="100"/>
        </p:scale>
        <p:origin x="928" y="-256"/>
      </p:cViewPr>
      <p:guideLst>
        <p:guide orient="horz" pos="429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41D80-1105-48B3-BC26-AD730E1650DB}" type="datetimeFigureOut">
              <a:rPr lang="zh-CN" altLang="en-US" smtClean="0"/>
              <a:pPr/>
              <a:t>2019-4-8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84BE2-09FE-4303-81EA-05A849A3EA9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081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TW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TW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TW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9F7D34C-F167-4628-9BF9-4449505A5E02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54957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/>
            <a:r>
              <a:rPr lang="en-US" sz="1200" b="1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pseudo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 </a:t>
            </a:r>
          </a:p>
          <a:p>
            <a:pPr rtl="0"/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/ ˈ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sjuːdəu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; US ˈ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su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ː-; ˋ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sudo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/ </a:t>
            </a:r>
            <a:r>
              <a:rPr lang="en-US" sz="1200" i="1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adj</a:t>
            </a:r>
            <a:r>
              <a:rPr lang="en-US" sz="1200" i="1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(</a:t>
            </a:r>
            <a:r>
              <a:rPr lang="en-US" sz="1200" i="1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infml</a:t>
            </a:r>
            <a:r>
              <a:rPr lang="en-US" sz="1200" i="1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口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)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not genuine; sham or insincere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假的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虚伪的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不真诚的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: </a:t>
            </a:r>
            <a:r>
              <a:rPr lang="en-US" sz="1200" i="1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This apparent interest of his in modern music is completely pseudo.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他对现代音乐显露出的雅兴纯属自欺欺人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7D34C-F167-4628-9BF9-4449505A5E02}" type="slidenum">
              <a:rPr lang="zh-TW" altLang="en-US" smtClean="0"/>
              <a:pPr/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2995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A35776-393B-42ED-990B-3553227AA605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70909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82E395-2CD4-4B4E-96A6-0D86A97E0EDE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514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4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2070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FF8391-9026-49DB-AF0D-E09174E02960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515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5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89408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3147EB-D8F3-42DC-B1C8-F61D99977DC4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516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6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77534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59C8FC-7B79-4247-B8B7-AC878624F82C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80135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A35776-393B-42ED-990B-3553227AA605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53340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656300-BCF6-4608-9964-17EDEE03A1EC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2827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6012D2-4521-4C11-B97A-38FC82922ADB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513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3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91989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90E37-245D-4901-B4DB-B559301AE479}" type="slidenum">
              <a:rPr lang="zh-TW" altLang="en-US"/>
              <a:pPr/>
              <a:t>38</a:t>
            </a:fld>
            <a:endParaRPr lang="en-US" altLang="zh-TW"/>
          </a:p>
        </p:txBody>
      </p:sp>
      <p:sp>
        <p:nvSpPr>
          <p:cNvPr id="430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-Toolboxes</a:t>
            </a:r>
          </a:p>
          <a:p>
            <a:r>
              <a:rPr lang="en-US" altLang="zh-CN"/>
              <a:t>	graphics\plots of complex function	 </a:t>
            </a:r>
          </a:p>
        </p:txBody>
      </p:sp>
    </p:spTree>
    <p:extLst>
      <p:ext uri="{BB962C8B-B14F-4D97-AF65-F5344CB8AC3E}">
        <p14:creationId xmlns:p14="http://schemas.microsoft.com/office/powerpoint/2010/main" val="1363990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2AEB8F-B7F6-464E-9254-AC64E9AA2DF0}" type="slidenum">
              <a:rPr lang="zh-TW" altLang="en-US"/>
              <a:pPr/>
              <a:t>39</a:t>
            </a:fld>
            <a:endParaRPr lang="en-US" altLang="zh-TW"/>
          </a:p>
        </p:txBody>
      </p:sp>
      <p:sp>
        <p:nvSpPr>
          <p:cNvPr id="428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-Toolboxes</a:t>
            </a:r>
          </a:p>
          <a:p>
            <a:r>
              <a:rPr lang="en-US" altLang="zh-CN"/>
              <a:t>	graphics\plots of complex function	 </a:t>
            </a:r>
          </a:p>
        </p:txBody>
      </p:sp>
    </p:spTree>
    <p:extLst>
      <p:ext uri="{BB962C8B-B14F-4D97-AF65-F5344CB8AC3E}">
        <p14:creationId xmlns:p14="http://schemas.microsoft.com/office/powerpoint/2010/main" val="817950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 </a:t>
            </a:r>
            <a:r>
              <a:rPr lang="zh-CN" altLang="en-US" baseline="0" dirty="0" smtClean="0"/>
              <a:t>低频信号</a:t>
            </a:r>
            <a:r>
              <a:rPr lang="zh-CN" altLang="en-US" dirty="0" smtClean="0"/>
              <a:t>，灰度感知强</a:t>
            </a:r>
            <a:endParaRPr lang="en-US" altLang="zh-CN" dirty="0" smtClean="0"/>
          </a:p>
          <a:p>
            <a:r>
              <a:rPr lang="zh-CN" altLang="en-US" dirty="0" smtClean="0"/>
              <a:t>高频信号，彩色感知强。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7D34C-F167-4628-9BF9-4449505A5E02}" type="slidenum">
              <a:rPr lang="zh-TW" altLang="en-US" smtClean="0"/>
              <a:pPr/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527989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165209-756F-458B-BD50-5A80B8BC98C7}" type="slidenum">
              <a:rPr lang="zh-TW" altLang="en-US"/>
              <a:pPr/>
              <a:t>40</a:t>
            </a:fld>
            <a:endParaRPr lang="en-US" altLang="zh-TW"/>
          </a:p>
        </p:txBody>
      </p:sp>
      <p:sp>
        <p:nvSpPr>
          <p:cNvPr id="419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-Toolboxes</a:t>
            </a:r>
          </a:p>
          <a:p>
            <a:r>
              <a:rPr lang="en-US" altLang="zh-CN"/>
              <a:t>	graphics\plots of complex function	 </a:t>
            </a:r>
          </a:p>
        </p:txBody>
      </p:sp>
    </p:spTree>
    <p:extLst>
      <p:ext uri="{BB962C8B-B14F-4D97-AF65-F5344CB8AC3E}">
        <p14:creationId xmlns:p14="http://schemas.microsoft.com/office/powerpoint/2010/main" val="20895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B61C15-4F4C-433B-84F8-A3F9BBDE5F25}" type="slidenum">
              <a:rPr lang="zh-TW" altLang="en-US"/>
              <a:pPr/>
              <a:t>41</a:t>
            </a:fld>
            <a:endParaRPr lang="en-US" altLang="zh-TW"/>
          </a:p>
        </p:txBody>
      </p:sp>
      <p:sp>
        <p:nvSpPr>
          <p:cNvPr id="421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-Toolboxes</a:t>
            </a:r>
          </a:p>
          <a:p>
            <a:r>
              <a:rPr lang="en-US" altLang="zh-CN"/>
              <a:t>	graphics\plots of complex function	 </a:t>
            </a:r>
          </a:p>
        </p:txBody>
      </p:sp>
    </p:spTree>
    <p:extLst>
      <p:ext uri="{BB962C8B-B14F-4D97-AF65-F5344CB8AC3E}">
        <p14:creationId xmlns:p14="http://schemas.microsoft.com/office/powerpoint/2010/main" val="2889994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9BBA72-8E3D-4D86-95AA-C097C9737E9F}" type="slidenum">
              <a:rPr lang="zh-TW" altLang="en-US"/>
              <a:pPr/>
              <a:t>42</a:t>
            </a:fld>
            <a:endParaRPr lang="en-US" altLang="zh-TW"/>
          </a:p>
        </p:txBody>
      </p:sp>
      <p:sp>
        <p:nvSpPr>
          <p:cNvPr id="423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3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-Toolboxes</a:t>
            </a:r>
          </a:p>
          <a:p>
            <a:r>
              <a:rPr lang="en-US" altLang="zh-CN"/>
              <a:t>	graphics\plots of complex function	 </a:t>
            </a:r>
          </a:p>
        </p:txBody>
      </p:sp>
    </p:spTree>
    <p:extLst>
      <p:ext uri="{BB962C8B-B14F-4D97-AF65-F5344CB8AC3E}">
        <p14:creationId xmlns:p14="http://schemas.microsoft.com/office/powerpoint/2010/main" val="2834010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DB68B-0669-4E04-AAB0-6BEFE7093BA9}" type="slidenum">
              <a:rPr lang="zh-TW" altLang="en-US"/>
              <a:pPr/>
              <a:t>43</a:t>
            </a:fld>
            <a:endParaRPr lang="en-US" altLang="zh-TW"/>
          </a:p>
        </p:txBody>
      </p:sp>
      <p:sp>
        <p:nvSpPr>
          <p:cNvPr id="425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-Toolboxes</a:t>
            </a:r>
          </a:p>
          <a:p>
            <a:r>
              <a:rPr lang="en-US" altLang="zh-CN"/>
              <a:t>	graphics\plots of complex function	 </a:t>
            </a:r>
          </a:p>
        </p:txBody>
      </p:sp>
    </p:spTree>
    <p:extLst>
      <p:ext uri="{BB962C8B-B14F-4D97-AF65-F5344CB8AC3E}">
        <p14:creationId xmlns:p14="http://schemas.microsoft.com/office/powerpoint/2010/main" val="39558135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EDF2E3-7666-477D-B26A-79C5F55D3A18}" type="slidenum">
              <a:rPr lang="zh-TW" altLang="en-US"/>
              <a:pPr/>
              <a:t>44</a:t>
            </a:fld>
            <a:endParaRPr lang="en-US" altLang="zh-TW"/>
          </a:p>
        </p:txBody>
      </p:sp>
      <p:sp>
        <p:nvSpPr>
          <p:cNvPr id="432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-Toolboxes</a:t>
            </a:r>
          </a:p>
          <a:p>
            <a:r>
              <a:rPr lang="en-US" altLang="zh-CN"/>
              <a:t>	graphics\3d surface plots	 </a:t>
            </a:r>
          </a:p>
        </p:txBody>
      </p:sp>
    </p:spTree>
    <p:extLst>
      <p:ext uri="{BB962C8B-B14F-4D97-AF65-F5344CB8AC3E}">
        <p14:creationId xmlns:p14="http://schemas.microsoft.com/office/powerpoint/2010/main" val="4523838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8DAFD2-A940-4E29-80EA-689624841796}" type="slidenum">
              <a:rPr lang="zh-TW" altLang="en-US"/>
              <a:pPr/>
              <a:t>45</a:t>
            </a:fld>
            <a:endParaRPr lang="en-US" altLang="zh-TW"/>
          </a:p>
        </p:txBody>
      </p:sp>
      <p:sp>
        <p:nvSpPr>
          <p:cNvPr id="434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-Toolboxes</a:t>
            </a:r>
          </a:p>
          <a:p>
            <a:r>
              <a:rPr lang="en-US" altLang="zh-CN"/>
              <a:t>	gallery\knot	 </a:t>
            </a:r>
          </a:p>
        </p:txBody>
      </p:sp>
    </p:spTree>
    <p:extLst>
      <p:ext uri="{BB962C8B-B14F-4D97-AF65-F5344CB8AC3E}">
        <p14:creationId xmlns:p14="http://schemas.microsoft.com/office/powerpoint/2010/main" val="5082862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9958E9-DB73-41CA-AF0E-56BCAF64158C}" type="slidenum">
              <a:rPr lang="zh-TW" altLang="en-US"/>
              <a:pPr/>
              <a:t>46</a:t>
            </a:fld>
            <a:endParaRPr lang="en-US" altLang="zh-TW"/>
          </a:p>
        </p:txBody>
      </p:sp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-Toolboxes</a:t>
            </a:r>
          </a:p>
          <a:p>
            <a:r>
              <a:rPr lang="en-US" altLang="zh-CN"/>
              <a:t>	gallery\klein II	 </a:t>
            </a:r>
          </a:p>
        </p:txBody>
      </p:sp>
    </p:spTree>
    <p:extLst>
      <p:ext uri="{BB962C8B-B14F-4D97-AF65-F5344CB8AC3E}">
        <p14:creationId xmlns:p14="http://schemas.microsoft.com/office/powerpoint/2010/main" val="25116248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3B31A9-5869-42A5-B719-CAD8D5BBD7D4}" type="slidenum">
              <a:rPr lang="zh-TW" altLang="en-US"/>
              <a:pPr/>
              <a:t>47</a:t>
            </a:fld>
            <a:endParaRPr lang="en-US" altLang="zh-TW"/>
          </a:p>
        </p:txBody>
      </p:sp>
      <p:sp>
        <p:nvSpPr>
          <p:cNvPr id="438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8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-Toolboxes</a:t>
            </a:r>
          </a:p>
          <a:p>
            <a:r>
              <a:rPr lang="en-US" altLang="zh-CN"/>
              <a:t>	gallery\cruller	 </a:t>
            </a:r>
          </a:p>
        </p:txBody>
      </p:sp>
    </p:spTree>
    <p:extLst>
      <p:ext uri="{BB962C8B-B14F-4D97-AF65-F5344CB8AC3E}">
        <p14:creationId xmlns:p14="http://schemas.microsoft.com/office/powerpoint/2010/main" val="6099076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1ADBDB-6227-4213-83DB-850C8D15D980}" type="slidenum">
              <a:rPr lang="zh-TW" altLang="en-US"/>
              <a:pPr/>
              <a:t>48</a:t>
            </a:fld>
            <a:endParaRPr lang="en-US" altLang="zh-TW"/>
          </a:p>
        </p:txBody>
      </p:sp>
      <p:sp>
        <p:nvSpPr>
          <p:cNvPr id="440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-Toolboxes</a:t>
            </a:r>
          </a:p>
          <a:p>
            <a:r>
              <a:rPr lang="en-US" altLang="zh-CN"/>
              <a:t>	gallery\hoops	 </a:t>
            </a:r>
          </a:p>
        </p:txBody>
      </p:sp>
    </p:spTree>
    <p:extLst>
      <p:ext uri="{BB962C8B-B14F-4D97-AF65-F5344CB8AC3E}">
        <p14:creationId xmlns:p14="http://schemas.microsoft.com/office/powerpoint/2010/main" val="20781343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1BE978-4F74-4486-BB29-ED42F93148BA}" type="slidenum">
              <a:rPr lang="zh-TW" altLang="en-US"/>
              <a:pPr/>
              <a:t>49</a:t>
            </a:fld>
            <a:endParaRPr lang="en-US" altLang="zh-TW"/>
          </a:p>
        </p:txBody>
      </p:sp>
      <p:sp>
        <p:nvSpPr>
          <p:cNvPr id="444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-Toolboxes</a:t>
            </a:r>
          </a:p>
          <a:p>
            <a:r>
              <a:rPr lang="en-US" altLang="zh-CN"/>
              <a:t>	gallery\slosh	 </a:t>
            </a:r>
          </a:p>
        </p:txBody>
      </p:sp>
    </p:spTree>
    <p:extLst>
      <p:ext uri="{BB962C8B-B14F-4D97-AF65-F5344CB8AC3E}">
        <p14:creationId xmlns:p14="http://schemas.microsoft.com/office/powerpoint/2010/main" val="2629781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光线微弱时，灰度感知强</a:t>
            </a:r>
            <a:endParaRPr lang="en-US" altLang="zh-CN" dirty="0" smtClean="0"/>
          </a:p>
          <a:p>
            <a:r>
              <a:rPr lang="zh-CN" altLang="en-US" dirty="0" smtClean="0"/>
              <a:t>光线明显时，彩色感知强。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7D34C-F167-4628-9BF9-4449505A5E02}" type="slidenum">
              <a:rPr lang="zh-TW" altLang="en-US" smtClean="0"/>
              <a:pPr/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001181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96F4B1-B311-4D88-8C78-95B05F0FB636}" type="slidenum">
              <a:rPr lang="zh-TW" altLang="en-US"/>
              <a:pPr/>
              <a:t>50</a:t>
            </a:fld>
            <a:endParaRPr lang="en-US" altLang="zh-TW"/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-Toolboxes</a:t>
            </a:r>
          </a:p>
          <a:p>
            <a:r>
              <a:rPr lang="en-US" altLang="zh-CN"/>
              <a:t>	gallery\slosh	 </a:t>
            </a:r>
          </a:p>
        </p:txBody>
      </p:sp>
    </p:spTree>
    <p:extLst>
      <p:ext uri="{BB962C8B-B14F-4D97-AF65-F5344CB8AC3E}">
        <p14:creationId xmlns:p14="http://schemas.microsoft.com/office/powerpoint/2010/main" val="1532501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B2186C-9219-4600-A091-404C83797E30}" type="slidenum">
              <a:rPr lang="zh-TW" altLang="en-US"/>
              <a:pPr/>
              <a:t>51</a:t>
            </a:fld>
            <a:endParaRPr lang="en-US" altLang="zh-TW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-Matlab</a:t>
            </a:r>
          </a:p>
          <a:p>
            <a:r>
              <a:rPr lang="en-US" altLang="zh-CN"/>
              <a:t>	graphics\image colormaps	 </a:t>
            </a:r>
          </a:p>
        </p:txBody>
      </p:sp>
    </p:spTree>
    <p:extLst>
      <p:ext uri="{BB962C8B-B14F-4D97-AF65-F5344CB8AC3E}">
        <p14:creationId xmlns:p14="http://schemas.microsoft.com/office/powerpoint/2010/main" val="21252531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067C49-95A8-40F8-8846-FBD56A6C556D}" type="slidenum">
              <a:rPr lang="zh-TW" altLang="en-US"/>
              <a:pPr/>
              <a:t>52</a:t>
            </a:fld>
            <a:endParaRPr lang="en-US" altLang="zh-TW"/>
          </a:p>
        </p:txBody>
      </p:sp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-Matlab</a:t>
            </a:r>
          </a:p>
          <a:p>
            <a:r>
              <a:rPr lang="en-US" altLang="zh-CN"/>
              <a:t>	graphics\image colormaps	 </a:t>
            </a:r>
          </a:p>
        </p:txBody>
      </p:sp>
    </p:spTree>
    <p:extLst>
      <p:ext uri="{BB962C8B-B14F-4D97-AF65-F5344CB8AC3E}">
        <p14:creationId xmlns:p14="http://schemas.microsoft.com/office/powerpoint/2010/main" val="15563198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9A6747-D447-4E68-8F22-4ED9894C4183}" type="slidenum">
              <a:rPr lang="zh-TW" altLang="en-US"/>
              <a:pPr/>
              <a:t>53</a:t>
            </a:fld>
            <a:endParaRPr lang="en-US" altLang="zh-TW"/>
          </a:p>
        </p:txBody>
      </p:sp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-Matlab</a:t>
            </a:r>
          </a:p>
          <a:p>
            <a:r>
              <a:rPr lang="en-US" altLang="zh-CN"/>
              <a:t>	graphics\image colormaps	 </a:t>
            </a:r>
          </a:p>
        </p:txBody>
      </p:sp>
    </p:spTree>
    <p:extLst>
      <p:ext uri="{BB962C8B-B14F-4D97-AF65-F5344CB8AC3E}">
        <p14:creationId xmlns:p14="http://schemas.microsoft.com/office/powerpoint/2010/main" val="37431157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1E501C-F4B7-4754-AF95-38D54312226B}" type="slidenum">
              <a:rPr lang="zh-TW" altLang="en-US"/>
              <a:pPr/>
              <a:t>54</a:t>
            </a:fld>
            <a:endParaRPr lang="en-US" altLang="zh-TW"/>
          </a:p>
        </p:txBody>
      </p:sp>
      <p:sp>
        <p:nvSpPr>
          <p:cNvPr id="362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2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-Matlab</a:t>
            </a:r>
          </a:p>
          <a:p>
            <a:r>
              <a:rPr lang="en-US" altLang="zh-CN"/>
              <a:t>	graphics\image colormaps	 </a:t>
            </a:r>
          </a:p>
        </p:txBody>
      </p:sp>
    </p:spTree>
    <p:extLst>
      <p:ext uri="{BB962C8B-B14F-4D97-AF65-F5344CB8AC3E}">
        <p14:creationId xmlns:p14="http://schemas.microsoft.com/office/powerpoint/2010/main" val="34417488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C7EBF2-9E30-4A80-891D-63A23E2ABE8B}" type="slidenum">
              <a:rPr lang="zh-TW" altLang="en-US"/>
              <a:pPr/>
              <a:t>55</a:t>
            </a:fld>
            <a:endParaRPr lang="en-US" altLang="zh-TW"/>
          </a:p>
        </p:txBody>
      </p:sp>
      <p:sp>
        <p:nvSpPr>
          <p:cNvPr id="36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-Matlab</a:t>
            </a:r>
          </a:p>
          <a:p>
            <a:r>
              <a:rPr lang="en-US" altLang="zh-CN"/>
              <a:t>	graphics\image colormaps	 </a:t>
            </a:r>
          </a:p>
        </p:txBody>
      </p:sp>
    </p:spTree>
    <p:extLst>
      <p:ext uri="{BB962C8B-B14F-4D97-AF65-F5344CB8AC3E}">
        <p14:creationId xmlns:p14="http://schemas.microsoft.com/office/powerpoint/2010/main" val="4676366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67E301-8C2E-4EFE-98DF-8DF01BA0B1E0}" type="slidenum">
              <a:rPr lang="zh-TW" altLang="en-US"/>
              <a:pPr/>
              <a:t>56</a:t>
            </a:fld>
            <a:endParaRPr lang="en-US" altLang="zh-TW"/>
          </a:p>
        </p:txBody>
      </p:sp>
      <p:sp>
        <p:nvSpPr>
          <p:cNvPr id="36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-Matlab</a:t>
            </a:r>
          </a:p>
          <a:p>
            <a:r>
              <a:rPr lang="en-US" altLang="zh-CN"/>
              <a:t>	graphics\image colormaps	 </a:t>
            </a:r>
          </a:p>
        </p:txBody>
      </p:sp>
    </p:spTree>
    <p:extLst>
      <p:ext uri="{BB962C8B-B14F-4D97-AF65-F5344CB8AC3E}">
        <p14:creationId xmlns:p14="http://schemas.microsoft.com/office/powerpoint/2010/main" val="35784058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3FB84C-669B-4BB8-9DBC-4AC92723FC4C}" type="slidenum">
              <a:rPr lang="zh-TW" altLang="en-US"/>
              <a:pPr/>
              <a:t>57</a:t>
            </a:fld>
            <a:endParaRPr lang="en-US" altLang="zh-TW"/>
          </a:p>
        </p:txBody>
      </p:sp>
      <p:sp>
        <p:nvSpPr>
          <p:cNvPr id="370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0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-Matlab</a:t>
            </a:r>
          </a:p>
          <a:p>
            <a:r>
              <a:rPr lang="en-US" altLang="zh-CN"/>
              <a:t>	graphics\image colormaps	 </a:t>
            </a:r>
          </a:p>
        </p:txBody>
      </p:sp>
    </p:spTree>
    <p:extLst>
      <p:ext uri="{BB962C8B-B14F-4D97-AF65-F5344CB8AC3E}">
        <p14:creationId xmlns:p14="http://schemas.microsoft.com/office/powerpoint/2010/main" val="34570498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F82F10-566D-46D4-982C-8B53AE09AA58}" type="slidenum">
              <a:rPr lang="zh-TW" altLang="en-US"/>
              <a:pPr/>
              <a:t>58</a:t>
            </a:fld>
            <a:endParaRPr lang="en-US" altLang="zh-TW"/>
          </a:p>
        </p:txBody>
      </p:sp>
      <p:sp>
        <p:nvSpPr>
          <p:cNvPr id="368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-Matlab</a:t>
            </a:r>
          </a:p>
          <a:p>
            <a:r>
              <a:rPr lang="en-US" altLang="zh-CN"/>
              <a:t>	graphics\image colormaps	 </a:t>
            </a:r>
          </a:p>
        </p:txBody>
      </p:sp>
    </p:spTree>
    <p:extLst>
      <p:ext uri="{BB962C8B-B14F-4D97-AF65-F5344CB8AC3E}">
        <p14:creationId xmlns:p14="http://schemas.microsoft.com/office/powerpoint/2010/main" val="32185085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FE84D8-98AC-4E79-B4CA-F2610F647226}" type="slidenum">
              <a:rPr lang="zh-TW" altLang="en-US"/>
              <a:pPr/>
              <a:t>59</a:t>
            </a:fld>
            <a:endParaRPr lang="en-US" altLang="zh-TW"/>
          </a:p>
        </p:txBody>
      </p:sp>
      <p:sp>
        <p:nvSpPr>
          <p:cNvPr id="372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-Matlab</a:t>
            </a:r>
          </a:p>
          <a:p>
            <a:r>
              <a:rPr lang="en-US" altLang="zh-CN"/>
              <a:t>	graphics\image colormaps	 </a:t>
            </a:r>
          </a:p>
        </p:txBody>
      </p:sp>
    </p:spTree>
    <p:extLst>
      <p:ext uri="{BB962C8B-B14F-4D97-AF65-F5344CB8AC3E}">
        <p14:creationId xmlns:p14="http://schemas.microsoft.com/office/powerpoint/2010/main" val="585371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B72C4E-94F0-485B-A23C-97BF69E6B1D0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506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243104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3529BC-EC11-47D2-936C-8652A28DA135}" type="slidenum">
              <a:rPr lang="zh-TW" altLang="en-US"/>
              <a:pPr/>
              <a:t>60</a:t>
            </a:fld>
            <a:endParaRPr lang="en-US" altLang="zh-TW"/>
          </a:p>
        </p:txBody>
      </p:sp>
      <p:sp>
        <p:nvSpPr>
          <p:cNvPr id="376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-Matlab</a:t>
            </a:r>
          </a:p>
          <a:p>
            <a:r>
              <a:rPr lang="en-US" altLang="zh-CN"/>
              <a:t>	graphics\image colormaps	 </a:t>
            </a:r>
          </a:p>
        </p:txBody>
      </p:sp>
    </p:spTree>
    <p:extLst>
      <p:ext uri="{BB962C8B-B14F-4D97-AF65-F5344CB8AC3E}">
        <p14:creationId xmlns:p14="http://schemas.microsoft.com/office/powerpoint/2010/main" val="31057086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F3A55E-F219-42EB-A6EA-D48625C8565C}" type="slidenum">
              <a:rPr lang="zh-TW" altLang="en-US"/>
              <a:pPr/>
              <a:t>61</a:t>
            </a:fld>
            <a:endParaRPr lang="en-US" altLang="zh-TW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-Matlab</a:t>
            </a:r>
          </a:p>
          <a:p>
            <a:r>
              <a:rPr lang="en-US" altLang="zh-CN"/>
              <a:t>	graphics\image colormaps	 </a:t>
            </a:r>
          </a:p>
        </p:txBody>
      </p:sp>
    </p:spTree>
    <p:extLst>
      <p:ext uri="{BB962C8B-B14F-4D97-AF65-F5344CB8AC3E}">
        <p14:creationId xmlns:p14="http://schemas.microsoft.com/office/powerpoint/2010/main" val="35323462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A68A99-41AB-4C57-B2C2-A6F8CBD5A6BF}" type="slidenum">
              <a:rPr lang="zh-TW" altLang="en-US"/>
              <a:pPr/>
              <a:t>62</a:t>
            </a:fld>
            <a:endParaRPr lang="en-US" altLang="zh-TW"/>
          </a:p>
        </p:txBody>
      </p:sp>
      <p:sp>
        <p:nvSpPr>
          <p:cNvPr id="37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-Matlab</a:t>
            </a:r>
          </a:p>
          <a:p>
            <a:r>
              <a:rPr lang="en-US" altLang="zh-CN"/>
              <a:t>	graphics\image colormaps	 </a:t>
            </a:r>
          </a:p>
        </p:txBody>
      </p:sp>
    </p:spTree>
    <p:extLst>
      <p:ext uri="{BB962C8B-B14F-4D97-AF65-F5344CB8AC3E}">
        <p14:creationId xmlns:p14="http://schemas.microsoft.com/office/powerpoint/2010/main" val="38881615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CF8DFD-7CFD-4B75-BB05-A0454176D87E}" type="slidenum">
              <a:rPr lang="zh-TW" altLang="en-US"/>
              <a:pPr/>
              <a:t>64</a:t>
            </a:fld>
            <a:endParaRPr lang="en-US" altLang="zh-TW"/>
          </a:p>
        </p:txBody>
      </p:sp>
      <p:sp>
        <p:nvSpPr>
          <p:cNvPr id="382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2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-Matlab</a:t>
            </a:r>
          </a:p>
          <a:p>
            <a:r>
              <a:rPr lang="en-US" altLang="zh-CN"/>
              <a:t>	graphics\image colormaps	 </a:t>
            </a:r>
          </a:p>
        </p:txBody>
      </p:sp>
    </p:spTree>
    <p:extLst>
      <p:ext uri="{BB962C8B-B14F-4D97-AF65-F5344CB8AC3E}">
        <p14:creationId xmlns:p14="http://schemas.microsoft.com/office/powerpoint/2010/main" val="17191759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2238D8-89A2-4ADF-A395-5D64A5B68F58}" type="slidenum">
              <a:rPr lang="zh-TW" altLang="en-US"/>
              <a:pPr/>
              <a:t>65</a:t>
            </a:fld>
            <a:endParaRPr lang="en-US" altLang="zh-TW"/>
          </a:p>
        </p:txBody>
      </p:sp>
      <p:sp>
        <p:nvSpPr>
          <p:cNvPr id="385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-Matlab</a:t>
            </a:r>
          </a:p>
          <a:p>
            <a:r>
              <a:rPr lang="en-US" altLang="zh-CN"/>
              <a:t>	graphics\image colormaps	 </a:t>
            </a:r>
          </a:p>
        </p:txBody>
      </p:sp>
    </p:spTree>
    <p:extLst>
      <p:ext uri="{BB962C8B-B14F-4D97-AF65-F5344CB8AC3E}">
        <p14:creationId xmlns:p14="http://schemas.microsoft.com/office/powerpoint/2010/main" val="27381554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0E806C-548C-48DB-98AA-4A535D06DA92}" type="slidenum">
              <a:rPr lang="zh-TW" altLang="en-US"/>
              <a:pPr/>
              <a:t>66</a:t>
            </a:fld>
            <a:endParaRPr lang="en-US" altLang="zh-TW"/>
          </a:p>
        </p:txBody>
      </p:sp>
      <p:sp>
        <p:nvSpPr>
          <p:cNvPr id="380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0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-Matlab</a:t>
            </a:r>
          </a:p>
          <a:p>
            <a:r>
              <a:rPr lang="en-US" altLang="zh-CN"/>
              <a:t>	graphics\image colormaps	 </a:t>
            </a:r>
          </a:p>
        </p:txBody>
      </p:sp>
    </p:spTree>
    <p:extLst>
      <p:ext uri="{BB962C8B-B14F-4D97-AF65-F5344CB8AC3E}">
        <p14:creationId xmlns:p14="http://schemas.microsoft.com/office/powerpoint/2010/main" val="22661225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297F6F-2CEB-46F7-9306-AC9707719D29}" type="slidenum">
              <a:rPr lang="zh-TW" altLang="en-US"/>
              <a:pPr/>
              <a:t>67</a:t>
            </a:fld>
            <a:endParaRPr lang="en-US" altLang="zh-TW"/>
          </a:p>
        </p:txBody>
      </p:sp>
      <p:sp>
        <p:nvSpPr>
          <p:cNvPr id="38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-Matlab</a:t>
            </a:r>
          </a:p>
          <a:p>
            <a:r>
              <a:rPr lang="en-US" altLang="zh-CN"/>
              <a:t>	graphics\image colormaps	 </a:t>
            </a:r>
          </a:p>
        </p:txBody>
      </p:sp>
    </p:spTree>
    <p:extLst>
      <p:ext uri="{BB962C8B-B14F-4D97-AF65-F5344CB8AC3E}">
        <p14:creationId xmlns:p14="http://schemas.microsoft.com/office/powerpoint/2010/main" val="1870810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DC61B2-0357-4C7E-81FF-9B15DFA2BFDC}" type="slidenum">
              <a:rPr lang="zh-TW" altLang="en-US"/>
              <a:pPr/>
              <a:t>68</a:t>
            </a:fld>
            <a:endParaRPr lang="en-US" altLang="zh-TW"/>
          </a:p>
        </p:txBody>
      </p:sp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-Matlab</a:t>
            </a:r>
          </a:p>
          <a:p>
            <a:r>
              <a:rPr lang="en-US" altLang="zh-CN"/>
              <a:t>	graphics\image colormaps	 </a:t>
            </a:r>
          </a:p>
        </p:txBody>
      </p:sp>
    </p:spTree>
    <p:extLst>
      <p:ext uri="{BB962C8B-B14F-4D97-AF65-F5344CB8AC3E}">
        <p14:creationId xmlns:p14="http://schemas.microsoft.com/office/powerpoint/2010/main" val="6688532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2B0ACE-22FA-4911-9962-1854840B483C}" type="slidenum">
              <a:rPr lang="zh-TW" altLang="en-US"/>
              <a:pPr/>
              <a:t>69</a:t>
            </a:fld>
            <a:endParaRPr lang="en-US" altLang="zh-TW"/>
          </a:p>
        </p:txBody>
      </p:sp>
      <p:sp>
        <p:nvSpPr>
          <p:cNvPr id="33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-Matlab</a:t>
            </a:r>
          </a:p>
          <a:p>
            <a:r>
              <a:rPr lang="en-US" altLang="zh-CN"/>
              <a:t>	graphics\image colormaps	 </a:t>
            </a:r>
          </a:p>
        </p:txBody>
      </p:sp>
    </p:spTree>
    <p:extLst>
      <p:ext uri="{BB962C8B-B14F-4D97-AF65-F5344CB8AC3E}">
        <p14:creationId xmlns:p14="http://schemas.microsoft.com/office/powerpoint/2010/main" val="34733341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57BFFE-8B3D-4B8C-BB15-351DCAE97F58}" type="slidenum">
              <a:rPr lang="zh-TW" altLang="en-US"/>
              <a:pPr/>
              <a:t>70</a:t>
            </a:fld>
            <a:endParaRPr lang="en-US" altLang="zh-TW"/>
          </a:p>
        </p:txBody>
      </p:sp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-Matlab</a:t>
            </a:r>
          </a:p>
          <a:p>
            <a:r>
              <a:rPr lang="en-US" altLang="zh-CN"/>
              <a:t>	graphics\image colormaps	 </a:t>
            </a:r>
          </a:p>
        </p:txBody>
      </p:sp>
    </p:spTree>
    <p:extLst>
      <p:ext uri="{BB962C8B-B14F-4D97-AF65-F5344CB8AC3E}">
        <p14:creationId xmlns:p14="http://schemas.microsoft.com/office/powerpoint/2010/main" val="3432444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429E0E-8BD3-4CF6-AB8F-73B43D3B3437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770702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588C60-E9AF-4636-8AEE-B98735D0A42C}" type="slidenum">
              <a:rPr lang="zh-TW" altLang="en-US"/>
              <a:pPr/>
              <a:t>71</a:t>
            </a:fld>
            <a:endParaRPr lang="en-US" altLang="zh-TW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-Matlab</a:t>
            </a:r>
          </a:p>
          <a:p>
            <a:r>
              <a:rPr lang="en-US" altLang="zh-CN"/>
              <a:t>	graphics\image colormaps	 </a:t>
            </a:r>
          </a:p>
        </p:txBody>
      </p:sp>
    </p:spTree>
    <p:extLst>
      <p:ext uri="{BB962C8B-B14F-4D97-AF65-F5344CB8AC3E}">
        <p14:creationId xmlns:p14="http://schemas.microsoft.com/office/powerpoint/2010/main" val="16960656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545948-9539-42D8-A278-6242C501A0E3}" type="slidenum">
              <a:rPr lang="zh-TW" altLang="en-US"/>
              <a:pPr/>
              <a:t>72</a:t>
            </a:fld>
            <a:endParaRPr lang="en-US" altLang="zh-TW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-Matlab</a:t>
            </a:r>
          </a:p>
          <a:p>
            <a:r>
              <a:rPr lang="en-US" altLang="zh-CN"/>
              <a:t>	graphics\image colormaps	 </a:t>
            </a:r>
          </a:p>
        </p:txBody>
      </p:sp>
    </p:spTree>
    <p:extLst>
      <p:ext uri="{BB962C8B-B14F-4D97-AF65-F5344CB8AC3E}">
        <p14:creationId xmlns:p14="http://schemas.microsoft.com/office/powerpoint/2010/main" val="16286945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786C5F-24EC-4A2E-B9DD-9D3D77A9701B}" type="slidenum">
              <a:rPr lang="zh-TW" altLang="en-US"/>
              <a:pPr/>
              <a:t>73</a:t>
            </a:fld>
            <a:endParaRPr lang="en-US" altLang="zh-TW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-Matlab</a:t>
            </a:r>
          </a:p>
          <a:p>
            <a:r>
              <a:rPr lang="en-US" altLang="zh-CN"/>
              <a:t>	graphics\image colormaps	 </a:t>
            </a:r>
          </a:p>
        </p:txBody>
      </p:sp>
    </p:spTree>
    <p:extLst>
      <p:ext uri="{BB962C8B-B14F-4D97-AF65-F5344CB8AC3E}">
        <p14:creationId xmlns:p14="http://schemas.microsoft.com/office/powerpoint/2010/main" val="40146735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CC2F56-9FAD-4E78-89FC-F63D25039D73}" type="slidenum">
              <a:rPr lang="zh-TW" altLang="en-US"/>
              <a:pPr/>
              <a:t>74</a:t>
            </a:fld>
            <a:endParaRPr lang="en-US" altLang="zh-TW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-Matlab</a:t>
            </a:r>
          </a:p>
          <a:p>
            <a:r>
              <a:rPr lang="en-US" altLang="zh-CN"/>
              <a:t>	graphics\image colormaps	 </a:t>
            </a:r>
          </a:p>
        </p:txBody>
      </p:sp>
    </p:spTree>
    <p:extLst>
      <p:ext uri="{BB962C8B-B14F-4D97-AF65-F5344CB8AC3E}">
        <p14:creationId xmlns:p14="http://schemas.microsoft.com/office/powerpoint/2010/main" val="31825891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D64E8D-A345-4B6A-B3B0-0D8D17CFE007}" type="slidenum">
              <a:rPr lang="zh-TW" altLang="en-US"/>
              <a:pPr/>
              <a:t>75</a:t>
            </a:fld>
            <a:endParaRPr lang="en-US" altLang="zh-TW"/>
          </a:p>
        </p:txBody>
      </p:sp>
      <p:sp>
        <p:nvSpPr>
          <p:cNvPr id="34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-Matlab</a:t>
            </a:r>
          </a:p>
          <a:p>
            <a:r>
              <a:rPr lang="en-US" altLang="zh-CN"/>
              <a:t>	graphics\image colormaps	 </a:t>
            </a:r>
          </a:p>
        </p:txBody>
      </p:sp>
    </p:spTree>
    <p:extLst>
      <p:ext uri="{BB962C8B-B14F-4D97-AF65-F5344CB8AC3E}">
        <p14:creationId xmlns:p14="http://schemas.microsoft.com/office/powerpoint/2010/main" val="12776448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9BCD48-F087-4272-9616-0D92DB95B158}" type="slidenum">
              <a:rPr lang="zh-TW" altLang="en-US"/>
              <a:pPr/>
              <a:t>76</a:t>
            </a:fld>
            <a:endParaRPr lang="en-US" altLang="zh-TW"/>
          </a:p>
        </p:txBody>
      </p:sp>
      <p:sp>
        <p:nvSpPr>
          <p:cNvPr id="348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-Matlab</a:t>
            </a:r>
          </a:p>
          <a:p>
            <a:r>
              <a:rPr lang="en-US" altLang="zh-CN"/>
              <a:t>	graphics\image colormaps	 </a:t>
            </a:r>
          </a:p>
        </p:txBody>
      </p:sp>
    </p:spTree>
    <p:extLst>
      <p:ext uri="{BB962C8B-B14F-4D97-AF65-F5344CB8AC3E}">
        <p14:creationId xmlns:p14="http://schemas.microsoft.com/office/powerpoint/2010/main" val="2288752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542F53-843A-4F04-B823-EBA82BDFEDBF}" type="slidenum">
              <a:rPr lang="zh-TW" altLang="en-US"/>
              <a:pPr/>
              <a:t>77</a:t>
            </a:fld>
            <a:endParaRPr lang="en-US" altLang="zh-TW"/>
          </a:p>
        </p:txBody>
      </p:sp>
      <p:sp>
        <p:nvSpPr>
          <p:cNvPr id="350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-Matlab</a:t>
            </a:r>
          </a:p>
          <a:p>
            <a:r>
              <a:rPr lang="en-US" altLang="zh-CN"/>
              <a:t>	graphics\image colormaps	 </a:t>
            </a:r>
          </a:p>
        </p:txBody>
      </p:sp>
    </p:spTree>
    <p:extLst>
      <p:ext uri="{BB962C8B-B14F-4D97-AF65-F5344CB8AC3E}">
        <p14:creationId xmlns:p14="http://schemas.microsoft.com/office/powerpoint/2010/main" val="22370742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E8DE6A-43C4-4B5F-9065-E14223DF8F18}" type="slidenum">
              <a:rPr lang="zh-TW" altLang="en-US"/>
              <a:pPr/>
              <a:t>78</a:t>
            </a:fld>
            <a:endParaRPr lang="en-US" altLang="zh-TW"/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-Matlab</a:t>
            </a:r>
          </a:p>
          <a:p>
            <a:r>
              <a:rPr lang="en-US" altLang="zh-CN"/>
              <a:t>	graphics\image colormaps	 </a:t>
            </a:r>
          </a:p>
        </p:txBody>
      </p:sp>
    </p:spTree>
    <p:extLst>
      <p:ext uri="{BB962C8B-B14F-4D97-AF65-F5344CB8AC3E}">
        <p14:creationId xmlns:p14="http://schemas.microsoft.com/office/powerpoint/2010/main" val="26792654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775FAC-2A90-4457-941A-02E793BF33BD}" type="slidenum">
              <a:rPr lang="zh-TW" altLang="en-US"/>
              <a:pPr/>
              <a:t>79</a:t>
            </a:fld>
            <a:endParaRPr lang="en-US" altLang="zh-TW"/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-Matlab</a:t>
            </a:r>
          </a:p>
          <a:p>
            <a:r>
              <a:rPr lang="en-US" altLang="zh-CN"/>
              <a:t>	graphics\image colormaps	 </a:t>
            </a:r>
          </a:p>
        </p:txBody>
      </p:sp>
    </p:spTree>
    <p:extLst>
      <p:ext uri="{BB962C8B-B14F-4D97-AF65-F5344CB8AC3E}">
        <p14:creationId xmlns:p14="http://schemas.microsoft.com/office/powerpoint/2010/main" val="33223100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C1C324-4CA5-4BD8-A99B-55C0328D3797}" type="slidenum">
              <a:rPr lang="zh-TW" altLang="en-US"/>
              <a:pPr/>
              <a:t>80</a:t>
            </a:fld>
            <a:endParaRPr lang="en-US" altLang="zh-TW"/>
          </a:p>
        </p:txBody>
      </p:sp>
      <p:sp>
        <p:nvSpPr>
          <p:cNvPr id="448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8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-Toolboxes</a:t>
            </a:r>
          </a:p>
          <a:p>
            <a:r>
              <a:rPr lang="en-US" altLang="zh-CN"/>
              <a:t>	graphics\visualizing sound	 </a:t>
            </a:r>
          </a:p>
        </p:txBody>
      </p:sp>
    </p:spTree>
    <p:extLst>
      <p:ext uri="{BB962C8B-B14F-4D97-AF65-F5344CB8AC3E}">
        <p14:creationId xmlns:p14="http://schemas.microsoft.com/office/powerpoint/2010/main" val="563881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A35776-393B-42ED-990B-3553227AA605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299242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C1C324-4CA5-4BD8-A99B-55C0328D3797}" type="slidenum">
              <a:rPr lang="zh-TW" altLang="en-US"/>
              <a:pPr/>
              <a:t>81</a:t>
            </a:fld>
            <a:endParaRPr lang="en-US" altLang="zh-TW"/>
          </a:p>
        </p:txBody>
      </p:sp>
      <p:sp>
        <p:nvSpPr>
          <p:cNvPr id="448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8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-Toolboxes</a:t>
            </a:r>
          </a:p>
          <a:p>
            <a:r>
              <a:rPr lang="en-US" altLang="zh-CN"/>
              <a:t>	graphics\visualizing sound	 </a:t>
            </a:r>
          </a:p>
        </p:txBody>
      </p:sp>
    </p:spTree>
    <p:extLst>
      <p:ext uri="{BB962C8B-B14F-4D97-AF65-F5344CB8AC3E}">
        <p14:creationId xmlns:p14="http://schemas.microsoft.com/office/powerpoint/2010/main" val="36164880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894087-6497-4541-8185-07142C23D117}" type="slidenum">
              <a:rPr lang="zh-TW" altLang="en-US"/>
              <a:pPr/>
              <a:t>82</a:t>
            </a:fld>
            <a:endParaRPr lang="en-US" altLang="zh-TW"/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-Toolboxes</a:t>
            </a:r>
          </a:p>
          <a:p>
            <a:r>
              <a:rPr lang="en-US" altLang="zh-CN"/>
              <a:t>	graphics\visualizing sound	 </a:t>
            </a:r>
          </a:p>
        </p:txBody>
      </p:sp>
    </p:spTree>
    <p:extLst>
      <p:ext uri="{BB962C8B-B14F-4D97-AF65-F5344CB8AC3E}">
        <p14:creationId xmlns:p14="http://schemas.microsoft.com/office/powerpoint/2010/main" val="12289740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食指</a:t>
            </a:r>
            <a:endParaRPr lang="en-US" altLang="zh-CN" dirty="0" smtClean="0"/>
          </a:p>
          <a:p>
            <a:pPr rtl="0"/>
            <a:r>
              <a:rPr lang="en-US" altLang="zh-CN" sz="1200" b="1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motor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 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[ˈ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məutə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</a:t>
            </a:r>
            <a:endParaRPr lang="zh-CN" altLang="en-US" sz="120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pPr rtl="0"/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n.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发动机，电动机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7D34C-F167-4628-9BF9-4449505A5E02}" type="slidenum">
              <a:rPr lang="zh-TW" altLang="en-US" smtClean="0"/>
              <a:pPr/>
              <a:t>85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59687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false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 [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fɔ:ls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7D34C-F167-4628-9BF9-4449505A5E02}" type="slidenum">
              <a:rPr lang="zh-TW" altLang="en-US" smtClean="0"/>
              <a:pPr/>
              <a:t>89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590189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85B8CA-50CC-4045-AE48-89469BF11EAF}" type="slidenum">
              <a:rPr lang="zh-TW" altLang="en-US"/>
              <a:pPr/>
              <a:t>90</a:t>
            </a:fld>
            <a:endParaRPr lang="en-US" altLang="zh-TW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Image\img\art\lip.jpg.psd</a:t>
            </a:r>
          </a:p>
        </p:txBody>
      </p:sp>
    </p:spTree>
    <p:extLst>
      <p:ext uri="{BB962C8B-B14F-4D97-AF65-F5344CB8AC3E}">
        <p14:creationId xmlns:p14="http://schemas.microsoft.com/office/powerpoint/2010/main" val="12020780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9FD96E-1200-45B3-9959-C7CE0E7BEF13}" type="slidenum">
              <a:rPr lang="zh-TW" altLang="en-US"/>
              <a:pPr/>
              <a:t>91</a:t>
            </a:fld>
            <a:endParaRPr lang="en-US" altLang="zh-TW"/>
          </a:p>
        </p:txBody>
      </p:sp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Image\img\art\lip.jpg.psd</a:t>
            </a:r>
          </a:p>
        </p:txBody>
      </p:sp>
    </p:spTree>
    <p:extLst>
      <p:ext uri="{BB962C8B-B14F-4D97-AF65-F5344CB8AC3E}">
        <p14:creationId xmlns:p14="http://schemas.microsoft.com/office/powerpoint/2010/main" val="23511053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C1CA16-3884-4C74-A18B-AA9D2E14BDA4}" type="slidenum">
              <a:rPr lang="zh-TW" altLang="en-US"/>
              <a:pPr/>
              <a:t>92</a:t>
            </a:fld>
            <a:endParaRPr lang="en-US" altLang="zh-TW"/>
          </a:p>
        </p:txBody>
      </p:sp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Image\img\art\lip.jpg.psd</a:t>
            </a:r>
          </a:p>
        </p:txBody>
      </p:sp>
    </p:spTree>
    <p:extLst>
      <p:ext uri="{BB962C8B-B14F-4D97-AF65-F5344CB8AC3E}">
        <p14:creationId xmlns:p14="http://schemas.microsoft.com/office/powerpoint/2010/main" val="13314057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7D34C-F167-4628-9BF9-4449505A5E02}" type="slidenum">
              <a:rPr lang="zh-TW" altLang="en-US" smtClean="0"/>
              <a:pPr/>
              <a:t>93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986563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7D34C-F167-4628-9BF9-4449505A5E02}" type="slidenum">
              <a:rPr lang="zh-TW" altLang="en-US" smtClean="0"/>
              <a:pPr/>
              <a:t>94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271073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X CT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核磁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7D34C-F167-4628-9BF9-4449505A5E02}" type="slidenum">
              <a:rPr lang="zh-TW" altLang="en-US" smtClean="0"/>
              <a:pPr/>
              <a:t>96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67474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0625C8-4A1A-49C3-ABE6-392B582FD0D1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519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9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8893131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41C356-2D1A-45CB-A2E9-28368A958659}" type="slidenum">
              <a:rPr lang="zh-TW" altLang="en-US"/>
              <a:pPr/>
              <a:t>97</a:t>
            </a:fld>
            <a:endParaRPr lang="en-US" altLang="zh-TW"/>
          </a:p>
        </p:txBody>
      </p:sp>
      <p:sp>
        <p:nvSpPr>
          <p:cNvPr id="40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Matlab</a:t>
            </a:r>
            <a:r>
              <a:rPr lang="en-US" altLang="zh-CN" dirty="0"/>
              <a:t> demos</a:t>
            </a:r>
          </a:p>
          <a:p>
            <a:r>
              <a:rPr lang="en-US" altLang="zh-CN" dirty="0"/>
              <a:t>-Toolboxes</a:t>
            </a:r>
          </a:p>
          <a:p>
            <a:r>
              <a:rPr lang="en-US" altLang="zh-CN" dirty="0"/>
              <a:t>	image processing\Landsat color composite	 </a:t>
            </a:r>
          </a:p>
        </p:txBody>
      </p:sp>
    </p:spTree>
    <p:extLst>
      <p:ext uri="{BB962C8B-B14F-4D97-AF65-F5344CB8AC3E}">
        <p14:creationId xmlns:p14="http://schemas.microsoft.com/office/powerpoint/2010/main" val="6399883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589D58-5022-4456-BA76-40F33543B334}" type="slidenum">
              <a:rPr lang="zh-TW" altLang="en-US"/>
              <a:pPr/>
              <a:t>98</a:t>
            </a:fld>
            <a:endParaRPr lang="en-US" altLang="zh-TW"/>
          </a:p>
        </p:txBody>
      </p:sp>
      <p:sp>
        <p:nvSpPr>
          <p:cNvPr id="411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-Toolboxes</a:t>
            </a:r>
          </a:p>
          <a:p>
            <a:r>
              <a:rPr lang="en-US" altLang="zh-CN"/>
              <a:t>	image processing\Landsat color composite	 </a:t>
            </a:r>
          </a:p>
        </p:txBody>
      </p:sp>
    </p:spTree>
    <p:extLst>
      <p:ext uri="{BB962C8B-B14F-4D97-AF65-F5344CB8AC3E}">
        <p14:creationId xmlns:p14="http://schemas.microsoft.com/office/powerpoint/2010/main" val="411226370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2C28D4-BB0E-422C-80D8-207834A30B1D}" type="slidenum">
              <a:rPr lang="zh-TW" altLang="en-US"/>
              <a:pPr/>
              <a:t>99</a:t>
            </a:fld>
            <a:endParaRPr lang="en-US" altLang="zh-TW"/>
          </a:p>
        </p:txBody>
      </p:sp>
      <p:sp>
        <p:nvSpPr>
          <p:cNvPr id="413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3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Matlab</a:t>
            </a:r>
            <a:r>
              <a:rPr lang="en-US" altLang="zh-CN" dirty="0"/>
              <a:t> demos</a:t>
            </a:r>
          </a:p>
          <a:p>
            <a:r>
              <a:rPr lang="en-US" altLang="zh-CN" dirty="0"/>
              <a:t>-Toolboxes</a:t>
            </a:r>
          </a:p>
          <a:p>
            <a:r>
              <a:rPr lang="en-US" altLang="zh-CN" dirty="0"/>
              <a:t>	image processing\Landsat color composite	 </a:t>
            </a:r>
          </a:p>
        </p:txBody>
      </p:sp>
    </p:spTree>
    <p:extLst>
      <p:ext uri="{BB962C8B-B14F-4D97-AF65-F5344CB8AC3E}">
        <p14:creationId xmlns:p14="http://schemas.microsoft.com/office/powerpoint/2010/main" val="308809750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102606-0218-4A75-B30C-D8C6B7E41928}" type="slidenum">
              <a:rPr lang="zh-TW" altLang="en-US"/>
              <a:pPr/>
              <a:t>100</a:t>
            </a:fld>
            <a:endParaRPr lang="en-US" altLang="zh-TW"/>
          </a:p>
        </p:txBody>
      </p:sp>
      <p:sp>
        <p:nvSpPr>
          <p:cNvPr id="415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5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-Toolboxes</a:t>
            </a:r>
          </a:p>
          <a:p>
            <a:r>
              <a:rPr lang="en-US" altLang="zh-CN"/>
              <a:t>	image processing\Landsat color composite	 </a:t>
            </a:r>
          </a:p>
        </p:txBody>
      </p:sp>
    </p:spTree>
    <p:extLst>
      <p:ext uri="{BB962C8B-B14F-4D97-AF65-F5344CB8AC3E}">
        <p14:creationId xmlns:p14="http://schemas.microsoft.com/office/powerpoint/2010/main" val="6136383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DC3077-4CF9-4BBE-8EBC-7C513173C7F6}" type="slidenum">
              <a:rPr lang="zh-TW" altLang="en-US"/>
              <a:pPr/>
              <a:t>101</a:t>
            </a:fld>
            <a:endParaRPr lang="en-US" altLang="zh-TW"/>
          </a:p>
        </p:txBody>
      </p:sp>
      <p:sp>
        <p:nvSpPr>
          <p:cNvPr id="417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7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Matlab demos</a:t>
            </a:r>
          </a:p>
          <a:p>
            <a:r>
              <a:rPr lang="en-US" altLang="zh-CN"/>
              <a:t>-Toolboxes</a:t>
            </a:r>
          </a:p>
          <a:p>
            <a:r>
              <a:rPr lang="en-US" altLang="zh-CN"/>
              <a:t>	image processing\Landsat color composite	 </a:t>
            </a:r>
          </a:p>
        </p:txBody>
      </p:sp>
    </p:spTree>
    <p:extLst>
      <p:ext uri="{BB962C8B-B14F-4D97-AF65-F5344CB8AC3E}">
        <p14:creationId xmlns:p14="http://schemas.microsoft.com/office/powerpoint/2010/main" val="17258908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伪彩色</a:t>
            </a:r>
            <a:endParaRPr lang="en-US" altLang="zh-CN" dirty="0" smtClean="0"/>
          </a:p>
          <a:p>
            <a:r>
              <a:rPr lang="zh-CN" altLang="en-US" dirty="0" smtClean="0"/>
              <a:t>假彩色</a:t>
            </a:r>
            <a:endParaRPr lang="en-US" altLang="zh-CN" dirty="0" smtClean="0"/>
          </a:p>
          <a:p>
            <a:r>
              <a:rPr lang="zh-CN" altLang="en-US" dirty="0" smtClean="0"/>
              <a:t>假彩色</a:t>
            </a:r>
            <a:endParaRPr lang="en-US" altLang="zh-CN" dirty="0" smtClean="0"/>
          </a:p>
          <a:p>
            <a:pPr rtl="0"/>
            <a:r>
              <a:rPr lang="en-US" sz="1200" b="1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infrared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 [ˌ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infrəˈred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</a:t>
            </a:r>
          </a:p>
          <a:p>
            <a:pPr rtl="0"/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a.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红外线的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7D34C-F167-4628-9BF9-4449505A5E02}" type="slidenum">
              <a:rPr lang="zh-TW" altLang="en-US" smtClean="0"/>
              <a:pPr/>
              <a:t>102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93928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03C44F-198F-4DAF-98BF-221CE23D11D8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520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0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48947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3DBD43-2DD3-4E96-8922-27B30E56F984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49559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2A854-ACF9-49F9-BF7F-6D9D893CF470}" type="datetimeFigureOut">
              <a:rPr lang="zh-CN" altLang="en-US" smtClean="0"/>
              <a:pPr/>
              <a:t>2019-4-8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BE75E-C76D-4BA2-B85F-94AEEB4461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2A854-ACF9-49F9-BF7F-6D9D893CF470}" type="datetimeFigureOut">
              <a:rPr lang="zh-CN" altLang="en-US" smtClean="0"/>
              <a:pPr/>
              <a:t>2019-4-8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BE75E-C76D-4BA2-B85F-94AEEB4461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2A854-ACF9-49F9-BF7F-6D9D893CF470}" type="datetimeFigureOut">
              <a:rPr lang="zh-CN" altLang="en-US" smtClean="0"/>
              <a:pPr/>
              <a:t>2019-4-8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BE75E-C76D-4BA2-B85F-94AEEB4461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0B42C4E9-F588-40B3-869C-38BFBC8D814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BBE85DA8-6488-47D3-B2CE-CC5424F833E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DF6B33-E1FE-45D9-8FF8-8BF015E94710}" type="datetime1">
              <a:rPr lang="zh-CN" altLang="en-US"/>
              <a:pPr>
                <a:defRPr/>
              </a:pPr>
              <a:t>2019-4-8</a:t>
            </a:fld>
            <a:endParaRPr lang="zh-CN" altLang="en-US" sz="2000">
              <a:solidFill>
                <a:srgbClr val="0000CC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880CE-02C3-47C2-856E-C615D95FF49B}" type="slidenum">
              <a:rPr lang="zh-CN" altLang="en-US"/>
              <a:pPr>
                <a:defRPr/>
              </a:pPr>
              <a:t>‹#›</a:t>
            </a:fld>
            <a:endParaRPr lang="zh-CN" altLang="en-US" sz="2000">
              <a:solidFill>
                <a:srgbClr val="0000CC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2A854-ACF9-49F9-BF7F-6D9D893CF470}" type="datetimeFigureOut">
              <a:rPr lang="zh-CN" altLang="en-US" smtClean="0"/>
              <a:pPr/>
              <a:t>2019-4-8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BE75E-C76D-4BA2-B85F-94AEEB4461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2A854-ACF9-49F9-BF7F-6D9D893CF470}" type="datetimeFigureOut">
              <a:rPr lang="zh-CN" altLang="en-US" smtClean="0"/>
              <a:pPr/>
              <a:t>2019-4-8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BE75E-C76D-4BA2-B85F-94AEEB4461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2A854-ACF9-49F9-BF7F-6D9D893CF470}" type="datetimeFigureOut">
              <a:rPr lang="zh-CN" altLang="en-US" smtClean="0"/>
              <a:pPr/>
              <a:t>2019-4-8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BE75E-C76D-4BA2-B85F-94AEEB4461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2A854-ACF9-49F9-BF7F-6D9D893CF470}" type="datetimeFigureOut">
              <a:rPr lang="zh-CN" altLang="en-US" smtClean="0"/>
              <a:pPr/>
              <a:t>2019-4-8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BE75E-C76D-4BA2-B85F-94AEEB4461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2A854-ACF9-49F9-BF7F-6D9D893CF470}" type="datetimeFigureOut">
              <a:rPr lang="zh-CN" altLang="en-US" smtClean="0"/>
              <a:pPr/>
              <a:t>2019-4-8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BE75E-C76D-4BA2-B85F-94AEEB4461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2A854-ACF9-49F9-BF7F-6D9D893CF470}" type="datetimeFigureOut">
              <a:rPr lang="zh-CN" altLang="en-US" smtClean="0"/>
              <a:pPr/>
              <a:t>2019-4-8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BE75E-C76D-4BA2-B85F-94AEEB4461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2A854-ACF9-49F9-BF7F-6D9D893CF470}" type="datetimeFigureOut">
              <a:rPr lang="zh-CN" altLang="en-US" smtClean="0"/>
              <a:pPr/>
              <a:t>2019-4-8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BE75E-C76D-4BA2-B85F-94AEEB4461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2A854-ACF9-49F9-BF7F-6D9D893CF470}" type="datetimeFigureOut">
              <a:rPr lang="zh-CN" altLang="en-US" smtClean="0"/>
              <a:pPr/>
              <a:t>2019-4-8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BE75E-C76D-4BA2-B85F-94AEEB4461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2A854-ACF9-49F9-BF7F-6D9D893CF470}" type="datetimeFigureOut">
              <a:rPr lang="zh-CN" altLang="en-US" smtClean="0"/>
              <a:pPr/>
              <a:t>2019-4-8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BE75E-C76D-4BA2-B85F-94AEEB446165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0" y="66040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11.w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12.wmf"/><Relationship Id="rId4" Type="http://schemas.openxmlformats.org/officeDocument/2006/relationships/oleObject" Target="../embeddings/oleObject5.bin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2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3.w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95.png"/><Relationship Id="rId4" Type="http://schemas.openxmlformats.org/officeDocument/2006/relationships/oleObject" Target="../embeddings/oleObject2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notesSlide" Target="../notesSlides/notesSlide69.xml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1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10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706438" y="1124744"/>
            <a:ext cx="7651750" cy="1431925"/>
          </a:xfrm>
        </p:spPr>
        <p:txBody>
          <a:bodyPr>
            <a:normAutofit/>
          </a:bodyPr>
          <a:lstStyle/>
          <a:p>
            <a:pPr eaLnBrk="1" hangingPunct="1"/>
            <a:r>
              <a:rPr lang="zh-CN" sz="4800" b="1" dirty="0" smtClean="0">
                <a:latin typeface="宋体" pitchFamily="2" charset="-122"/>
              </a:rPr>
              <a:t>第</a:t>
            </a:r>
            <a:r>
              <a:rPr lang="zh-CN" altLang="en-US" sz="4800" b="1" dirty="0" smtClean="0">
                <a:latin typeface="宋体" pitchFamily="2" charset="-122"/>
              </a:rPr>
              <a:t>三</a:t>
            </a:r>
            <a:r>
              <a:rPr lang="zh-CN" sz="4800" b="1" dirty="0" smtClean="0">
                <a:latin typeface="宋体" pitchFamily="2" charset="-122"/>
              </a:rPr>
              <a:t>章 图像</a:t>
            </a:r>
            <a:r>
              <a:rPr lang="zh-CN" altLang="en-US" sz="4800" b="1" dirty="0" smtClean="0">
                <a:latin typeface="宋体" pitchFamily="2" charset="-122"/>
              </a:rPr>
              <a:t>增强</a:t>
            </a:r>
            <a:endParaRPr lang="zh-CN" sz="4800" b="1" dirty="0" smtClean="0">
              <a:latin typeface="宋体" pitchFamily="2" charset="-122"/>
            </a:endParaRPr>
          </a:p>
        </p:txBody>
      </p:sp>
      <p:sp>
        <p:nvSpPr>
          <p:cNvPr id="8195" name="副标题 2"/>
          <p:cNvSpPr txBox="1">
            <a:spLocks noChangeArrowheads="1"/>
          </p:cNvSpPr>
          <p:nvPr/>
        </p:nvSpPr>
        <p:spPr bwMode="auto">
          <a:xfrm>
            <a:off x="1331913" y="3717032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latin typeface="Calibri" pitchFamily="34" charset="0"/>
              </a:rPr>
              <a:t>童立靖</a:t>
            </a:r>
            <a:endParaRPr lang="en-US" sz="3200" b="1" dirty="0">
              <a:latin typeface="Calibri" pitchFamily="34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 smtClean="0">
                <a:latin typeface="Calibri" pitchFamily="34" charset="0"/>
              </a:rPr>
              <a:t>北方工业大学计算机学院</a:t>
            </a:r>
            <a:endParaRPr lang="en-US" sz="3200" b="1" dirty="0">
              <a:latin typeface="Calibri" pitchFamily="34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tong_lijing@163.com</a:t>
            </a:r>
            <a:endParaRPr lang="zh-CN" altLang="en-US" sz="3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27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961624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95275" y="-200025"/>
            <a:ext cx="9734550" cy="7258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067" y="235974"/>
            <a:ext cx="8161498" cy="640817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000" y="191729"/>
            <a:ext cx="8180843" cy="643767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Demonstration</a:t>
            </a:r>
            <a:endParaRPr lang="zh-CN" altLang="en-US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457731" name="Rectangle 3"/>
          <p:cNvSpPr>
            <a:spLocks noGrp="1" noChangeArrowheads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探测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仪器发现月球水资源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40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陨坑含六亿吨水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_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资讯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_MSN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中国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htm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(Word edition)</a:t>
            </a: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CATDOG.AVI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terminator1.avi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638"/>
            <a:ext cx="8229600" cy="638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Ø"/>
            </a:pPr>
            <a:r>
              <a:rPr lang="zh-CN" altLang="zh-CN" dirty="0" smtClean="0">
                <a:latin typeface="宋体" pitchFamily="2" charset="-122"/>
              </a:rPr>
              <a:t>1 </a:t>
            </a:r>
            <a:r>
              <a:rPr lang="zh-CN" dirty="0" smtClean="0">
                <a:latin typeface="宋体" pitchFamily="2" charset="-122"/>
              </a:rPr>
              <a:t>已知一幅图像为</a:t>
            </a:r>
          </a:p>
          <a:p>
            <a:pPr eaLnBrk="1" hangingPunct="1"/>
            <a:endParaRPr lang="zh-CN" altLang="zh-CN" b="1" dirty="0" smtClean="0"/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zh-CN" b="1" dirty="0" smtClean="0">
                <a:latin typeface="+mn-ea"/>
                <a:ea typeface="+mn-ea"/>
              </a:rPr>
              <a:t>作业</a:t>
            </a:r>
            <a:r>
              <a:rPr lang="en-US" altLang="zh-CN" b="1" dirty="0" smtClean="0">
                <a:latin typeface="+mn-ea"/>
                <a:ea typeface="+mn-ea"/>
              </a:rPr>
              <a:t>(1)</a:t>
            </a:r>
            <a:endParaRPr lang="zh-CN" altLang="zh-CN" dirty="0" smtClean="0">
              <a:latin typeface="+mn-ea"/>
              <a:ea typeface="+mn-ea"/>
            </a:endParaRPr>
          </a:p>
        </p:txBody>
      </p:sp>
      <p:graphicFrame>
        <p:nvGraphicFramePr>
          <p:cNvPr id="4098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619250" y="2565400"/>
          <a:ext cx="5100638" cy="317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65" r:id="rId3" imgW="2946557" imgH="1829117" progId="Equation.3">
                  <p:embed/>
                </p:oleObj>
              </mc:Choice>
              <mc:Fallback>
                <p:oleObj r:id="rId3" imgW="2946557" imgH="1829117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565400"/>
                        <a:ext cx="5100638" cy="3171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368455" y="1150338"/>
            <a:ext cx="8653462" cy="5970199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 dirty="0" smtClean="0">
                <a:latin typeface="宋体" pitchFamily="2" charset="-122"/>
              </a:rPr>
              <a:t>分别对其进行如下处理：</a:t>
            </a:r>
          </a:p>
          <a:p>
            <a:pPr eaLnBrk="1" hangingPunct="1"/>
            <a:r>
              <a:rPr lang="zh-CN" altLang="en-US" dirty="0" smtClean="0">
                <a:latin typeface="宋体" pitchFamily="2" charset="-122"/>
              </a:rPr>
              <a:t>（1）对其进行线性对比度展宽</a:t>
            </a:r>
          </a:p>
          <a:p>
            <a:pPr eaLnBrk="1" hangingPunct="1"/>
            <a:endParaRPr lang="zh-CN" altLang="en-US" dirty="0" smtClean="0">
              <a:latin typeface="宋体" pitchFamily="2" charset="-122"/>
            </a:endParaRPr>
          </a:p>
          <a:p>
            <a:pPr eaLnBrk="1" hangingPunct="1"/>
            <a:endParaRPr lang="zh-CN" altLang="en-US" dirty="0" smtClean="0">
              <a:latin typeface="宋体" pitchFamily="2" charset="-122"/>
            </a:endParaRPr>
          </a:p>
          <a:p>
            <a:pPr eaLnBrk="1" hangingPunct="1"/>
            <a:endParaRPr lang="zh-CN" altLang="en-US" dirty="0" smtClean="0">
              <a:latin typeface="宋体" pitchFamily="2" charset="-122"/>
            </a:endParaRPr>
          </a:p>
          <a:p>
            <a:pPr eaLnBrk="1" hangingPunct="1"/>
            <a:endParaRPr lang="en-US" altLang="zh-CN" dirty="0" smtClean="0">
              <a:latin typeface="宋体" pitchFamily="2" charset="-122"/>
            </a:endParaRPr>
          </a:p>
          <a:p>
            <a:pPr eaLnBrk="1" hangingPunct="1"/>
            <a:endParaRPr lang="zh-CN" altLang="en-US" dirty="0" smtClean="0">
              <a:latin typeface="宋体" pitchFamily="2" charset="-122"/>
            </a:endParaRPr>
          </a:p>
          <a:p>
            <a:pPr eaLnBrk="1" hangingPunct="1"/>
            <a:r>
              <a:rPr lang="zh-CN" altLang="en-US" dirty="0" smtClean="0">
                <a:latin typeface="宋体" pitchFamily="2" charset="-122"/>
              </a:rPr>
              <a:t>（2）对其进行非线性动态范围调整</a:t>
            </a:r>
          </a:p>
          <a:p>
            <a:pPr eaLnBrk="1" hangingPunct="1"/>
            <a:endParaRPr lang="en-US" altLang="zh-CN" dirty="0" smtClean="0">
              <a:latin typeface="宋体" pitchFamily="2" charset="-122"/>
            </a:endParaRPr>
          </a:p>
          <a:p>
            <a:pPr eaLnBrk="1" hangingPunct="1"/>
            <a:r>
              <a:rPr lang="zh-CN" altLang="en-US" dirty="0" smtClean="0">
                <a:latin typeface="宋体" pitchFamily="2" charset="-122"/>
              </a:rPr>
              <a:t>（3）对其进行直方图的均衡化处理</a:t>
            </a:r>
          </a:p>
          <a:p>
            <a:pPr eaLnBrk="1" hangingPunct="1"/>
            <a:r>
              <a:rPr lang="zh-CN" altLang="en-US" dirty="0" smtClean="0">
                <a:latin typeface="宋体" pitchFamily="2" charset="-122"/>
              </a:rPr>
              <a:t>（4）比较以上三种方法对该图像的处理效果。</a:t>
            </a:r>
          </a:p>
          <a:p>
            <a:pPr eaLnBrk="1" hangingPunct="1">
              <a:buNone/>
            </a:pPr>
            <a:r>
              <a:rPr lang="en-US" altLang="zh-CN" dirty="0" smtClean="0">
                <a:latin typeface="宋体" pitchFamily="2" charset="-122"/>
              </a:rPr>
              <a:t>   (</a:t>
            </a:r>
            <a:r>
              <a:rPr lang="en-US" altLang="zh-CN" dirty="0">
                <a:latin typeface="宋体" pitchFamily="2" charset="-122"/>
              </a:rPr>
              <a:t>2)~(4)</a:t>
            </a:r>
            <a:r>
              <a:rPr lang="zh-CN" altLang="en-US" dirty="0">
                <a:latin typeface="宋体" pitchFamily="2" charset="-122"/>
              </a:rPr>
              <a:t>可自选，做了加分</a:t>
            </a:r>
          </a:p>
        </p:txBody>
      </p:sp>
      <p:pic>
        <p:nvPicPr>
          <p:cNvPr id="5125" name="Picture 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097127" y="2111879"/>
            <a:ext cx="2863850" cy="2168525"/>
          </a:xfrm>
        </p:spPr>
      </p:pic>
      <p:graphicFrame>
        <p:nvGraphicFramePr>
          <p:cNvPr id="5122" name="Object 4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2530014432"/>
              </p:ext>
            </p:extLst>
          </p:nvPr>
        </p:nvGraphicFramePr>
        <p:xfrm>
          <a:off x="2097127" y="4808558"/>
          <a:ext cx="3386137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89" r:id="rId4" imgW="1625717" imgH="203357" progId="Equation.3">
                  <p:embed/>
                </p:oleObj>
              </mc:Choice>
              <mc:Fallback>
                <p:oleObj r:id="rId4" imgW="1625717" imgH="203357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7127" y="4808558"/>
                        <a:ext cx="3386137" cy="433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682625" y="76200"/>
            <a:ext cx="8229600" cy="97948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zh-CN" b="1" dirty="0" smtClean="0"/>
              <a:t>作</a:t>
            </a:r>
            <a:r>
              <a:rPr lang="zh-CN" altLang="zh-CN" b="1" dirty="0" smtClean="0">
                <a:latin typeface="+mn-ea"/>
                <a:ea typeface="+mn-ea"/>
              </a:rPr>
              <a:t>业</a:t>
            </a:r>
            <a:r>
              <a:rPr lang="en-US" altLang="zh-CN" b="1" dirty="0" smtClean="0">
                <a:latin typeface="+mn-ea"/>
                <a:ea typeface="+mn-ea"/>
              </a:rPr>
              <a:t>(1)</a:t>
            </a:r>
            <a:r>
              <a:rPr lang="zh-CN" altLang="en-US" b="1" dirty="0" smtClean="0">
                <a:latin typeface="+mn-ea"/>
                <a:ea typeface="+mn-ea"/>
              </a:rPr>
              <a:t>续</a:t>
            </a:r>
            <a:endParaRPr lang="zh-CN" altLang="zh-CN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587762"/>
            <a:ext cx="8229600" cy="1143000"/>
          </a:xfrm>
        </p:spPr>
        <p:txBody>
          <a:bodyPr anchor="t"/>
          <a:lstStyle/>
          <a:p>
            <a:pPr marL="0" indent="0" eaLnBrk="1" hangingPunct="1">
              <a:defRPr/>
            </a:pPr>
            <a:r>
              <a:rPr lang="zh-CN" b="1" dirty="0" smtClean="0">
                <a:latin typeface="Times New Roman" pitchFamily="18" charset="0"/>
                <a:ea typeface="+mn-ea"/>
                <a:cs typeface="Times New Roman" pitchFamily="18" charset="0"/>
              </a:rPr>
              <a:t>作业</a:t>
            </a:r>
            <a:r>
              <a:rPr lang="en-US" altLang="zh-CN" dirty="0" smtClean="0">
                <a:latin typeface="Times New Roman" pitchFamily="18" charset="0"/>
                <a:ea typeface="+mn-ea"/>
                <a:cs typeface="Times New Roman" pitchFamily="18" charset="0"/>
              </a:rPr>
              <a:t>(2)</a:t>
            </a:r>
            <a:endParaRPr lang="zh-CN" dirty="0" smtClean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1341438"/>
            <a:ext cx="8604250" cy="4114800"/>
          </a:xfrm>
        </p:spPr>
        <p:txBody>
          <a:bodyPr/>
          <a:lstStyle/>
          <a:p>
            <a:pPr marL="342900" indent="-342900" algn="l" eaLnBrk="1" hangingPunct="1">
              <a:buFont typeface="Wingdings" pitchFamily="2" charset="2"/>
              <a:buChar char="Ø"/>
            </a:pPr>
            <a:endParaRPr lang="zh-CN" altLang="zh-CN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l" eaLnBrk="1" hangingPunct="1">
              <a:buFont typeface="Wingdings" pitchFamily="2" charset="2"/>
              <a:buChar char="Ø"/>
            </a:pPr>
            <a:r>
              <a:rPr lang="zh-CN" alt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什么是直方图均衡化与直方图规定化？</a:t>
            </a:r>
            <a:endParaRPr lang="en-US" altLang="zh-CN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&lt;</a:t>
            </a:r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可</a:t>
            </a:r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自选，做了加</a:t>
            </a:r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分</a:t>
            </a: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endParaRPr lang="zh-CN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 eaLnBrk="1" hangingPunct="1"/>
            <a:r>
              <a:rPr 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endParaRPr lang="zh-CN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706438" y="1124744"/>
            <a:ext cx="7651750" cy="1431925"/>
          </a:xfrm>
        </p:spPr>
        <p:txBody>
          <a:bodyPr>
            <a:normAutofit/>
          </a:bodyPr>
          <a:lstStyle/>
          <a:p>
            <a:pPr eaLnBrk="1" hangingPunct="1"/>
            <a:r>
              <a:rPr lang="zh-CN" sz="4800" b="1" dirty="0" smtClean="0">
                <a:latin typeface="宋体" pitchFamily="2" charset="-122"/>
              </a:rPr>
              <a:t>第</a:t>
            </a:r>
            <a:r>
              <a:rPr lang="zh-CN" altLang="en-US" sz="4800" b="1" dirty="0" smtClean="0">
                <a:latin typeface="宋体" pitchFamily="2" charset="-122"/>
              </a:rPr>
              <a:t>三</a:t>
            </a:r>
            <a:r>
              <a:rPr lang="zh-CN" sz="4800" b="1" dirty="0" smtClean="0">
                <a:latin typeface="宋体" pitchFamily="2" charset="-122"/>
              </a:rPr>
              <a:t>章 图像</a:t>
            </a:r>
            <a:r>
              <a:rPr lang="zh-CN" altLang="en-US" sz="4800" b="1" dirty="0" smtClean="0">
                <a:latin typeface="宋体" pitchFamily="2" charset="-122"/>
              </a:rPr>
              <a:t>增强</a:t>
            </a:r>
            <a:endParaRPr lang="zh-CN" sz="4800" b="1" dirty="0" smtClean="0">
              <a:latin typeface="宋体" pitchFamily="2" charset="-122"/>
            </a:endParaRPr>
          </a:p>
        </p:txBody>
      </p:sp>
      <p:sp>
        <p:nvSpPr>
          <p:cNvPr id="8195" name="副标题 2"/>
          <p:cNvSpPr txBox="1">
            <a:spLocks noChangeArrowheads="1"/>
          </p:cNvSpPr>
          <p:nvPr/>
        </p:nvSpPr>
        <p:spPr bwMode="auto">
          <a:xfrm>
            <a:off x="1331913" y="3717032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>
                <a:latin typeface="Calibri" pitchFamily="34" charset="0"/>
              </a:rPr>
              <a:t>童立靖</a:t>
            </a:r>
            <a:endParaRPr lang="en-US" sz="3200" b="1" dirty="0">
              <a:latin typeface="Calibri" pitchFamily="34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3200" b="1" dirty="0" smtClean="0">
                <a:latin typeface="Calibri" pitchFamily="34" charset="0"/>
              </a:rPr>
              <a:t>北方工业大学计算机学院</a:t>
            </a:r>
            <a:endParaRPr lang="en-US" sz="3200" b="1" dirty="0">
              <a:latin typeface="Calibri" pitchFamily="34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tong_lijing@163.com</a:t>
            </a:r>
            <a:endParaRPr lang="zh-CN" altLang="en-US" sz="3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27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299780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95275" y="-200025"/>
            <a:ext cx="9734550" cy="7258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5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95275" y="-200025"/>
            <a:ext cx="9734550" cy="7258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482" y="0"/>
            <a:ext cx="7416800" cy="1368425"/>
          </a:xfrm>
        </p:spPr>
        <p:txBody>
          <a:bodyPr>
            <a:normAutofit/>
          </a:bodyPr>
          <a:lstStyle/>
          <a:p>
            <a:r>
              <a:rPr lang="zh-CN" altLang="en-US" b="1" dirty="0">
                <a:effectLst/>
                <a:latin typeface="+mj-ea"/>
              </a:rPr>
              <a:t>伪彩色</a:t>
            </a:r>
            <a:r>
              <a:rPr lang="zh-CN" altLang="en-US" b="1" dirty="0" smtClean="0">
                <a:effectLst/>
                <a:latin typeface="+mj-ea"/>
              </a:rPr>
              <a:t>增强基本原理</a:t>
            </a:r>
            <a:endParaRPr lang="zh-CN" altLang="en-US" b="1" dirty="0">
              <a:effectLst/>
              <a:latin typeface="+mj-ea"/>
            </a:endParaRPr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00135"/>
            <a:ext cx="8401050" cy="2540923"/>
          </a:xfrm>
          <a:solidFill>
            <a:schemeClr val="bg1"/>
          </a:solidFill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effectLst/>
                <a:latin typeface="+mj-ea"/>
                <a:ea typeface="+mj-ea"/>
              </a:rPr>
              <a:t>由于</a:t>
            </a:r>
            <a:r>
              <a:rPr lang="zh-CN" altLang="en-US" dirty="0">
                <a:latin typeface="+mj-ea"/>
                <a:ea typeface="+mj-ea"/>
              </a:rPr>
              <a:t>人眼分辨不同彩色的能力比分别不同的灰度级的能力强，</a:t>
            </a:r>
            <a:r>
              <a:rPr lang="zh-CN" altLang="en-US" dirty="0">
                <a:effectLst/>
                <a:latin typeface="+mj-ea"/>
                <a:ea typeface="+mj-ea"/>
              </a:rPr>
              <a:t>因此，把人眼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j-ea"/>
                <a:ea typeface="+mj-ea"/>
              </a:rPr>
              <a:t>无法区别</a:t>
            </a:r>
            <a:r>
              <a:rPr lang="zh-CN" altLang="en-US" dirty="0">
                <a:effectLst/>
                <a:latin typeface="+mj-ea"/>
                <a:ea typeface="+mj-ea"/>
              </a:rPr>
              <a:t>的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j-ea"/>
                <a:ea typeface="+mj-ea"/>
              </a:rPr>
              <a:t>灰度</a:t>
            </a:r>
            <a:r>
              <a:rPr lang="zh-CN" altLang="en-US" dirty="0">
                <a:effectLst/>
                <a:latin typeface="+mj-ea"/>
                <a:ea typeface="+mj-ea"/>
              </a:rPr>
              <a:t>变化，施以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j-ea"/>
                <a:ea typeface="+mj-ea"/>
              </a:rPr>
              <a:t>不同</a:t>
            </a:r>
            <a:r>
              <a:rPr lang="zh-CN" altLang="en-US" dirty="0">
                <a:effectLst/>
                <a:latin typeface="+mj-ea"/>
                <a:ea typeface="+mj-ea"/>
              </a:rPr>
              <a:t>的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j-ea"/>
                <a:ea typeface="+mj-ea"/>
              </a:rPr>
              <a:t>彩色</a:t>
            </a:r>
            <a:r>
              <a:rPr lang="zh-CN" altLang="en-US" dirty="0">
                <a:effectLst/>
                <a:latin typeface="+mj-ea"/>
                <a:ea typeface="+mj-ea"/>
              </a:rPr>
              <a:t>来</a:t>
            </a:r>
            <a:r>
              <a:rPr lang="zh-CN" altLang="en-US" b="1" dirty="0">
                <a:solidFill>
                  <a:srgbClr val="0000FF"/>
                </a:solidFill>
                <a:latin typeface="+mj-ea"/>
                <a:ea typeface="+mj-ea"/>
              </a:rPr>
              <a:t>提高识别率</a:t>
            </a:r>
            <a:r>
              <a:rPr lang="zh-CN" altLang="en-US" dirty="0">
                <a:effectLst/>
                <a:latin typeface="+mj-ea"/>
                <a:ea typeface="+mj-ea"/>
              </a:rPr>
              <a:t>，这便是伪彩色增强的基本依据。</a:t>
            </a:r>
          </a:p>
        </p:txBody>
      </p:sp>
      <p:graphicFrame>
        <p:nvGraphicFramePr>
          <p:cNvPr id="222667" name="Group 459"/>
          <p:cNvGraphicFramePr>
            <a:graphicFrameLocks noGrp="1"/>
          </p:cNvGraphicFramePr>
          <p:nvPr/>
        </p:nvGraphicFramePr>
        <p:xfrm>
          <a:off x="876300" y="4160838"/>
          <a:ext cx="1439863" cy="1662113"/>
        </p:xfrm>
        <a:graphic>
          <a:graphicData uri="http://schemas.openxmlformats.org/drawingml/2006/table">
            <a:tbl>
              <a:tblPr/>
              <a:tblGrid>
                <a:gridCol w="239713"/>
                <a:gridCol w="241300"/>
                <a:gridCol w="239712"/>
                <a:gridCol w="214313"/>
                <a:gridCol w="288925"/>
                <a:gridCol w="215900"/>
              </a:tblGrid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33"/>
                    </a:solidFill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33"/>
                    </a:solidFill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</a:tr>
              <a:tr h="29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2523" name="Group 315"/>
          <p:cNvGraphicFramePr>
            <a:graphicFrameLocks noGrp="1"/>
          </p:cNvGraphicFramePr>
          <p:nvPr/>
        </p:nvGraphicFramePr>
        <p:xfrm>
          <a:off x="4260850" y="4016375"/>
          <a:ext cx="1439863" cy="1645920"/>
        </p:xfrm>
        <a:graphic>
          <a:graphicData uri="http://schemas.openxmlformats.org/drawingml/2006/table">
            <a:tbl>
              <a:tblPr/>
              <a:tblGrid>
                <a:gridCol w="257175"/>
                <a:gridCol w="222250"/>
                <a:gridCol w="241300"/>
                <a:gridCol w="239713"/>
                <a:gridCol w="239712"/>
                <a:gridCol w="239713"/>
              </a:tblGrid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2524" name="Group 316"/>
          <p:cNvGraphicFramePr>
            <a:graphicFrameLocks noGrp="1"/>
          </p:cNvGraphicFramePr>
          <p:nvPr/>
        </p:nvGraphicFramePr>
        <p:xfrm>
          <a:off x="3756025" y="4160838"/>
          <a:ext cx="1439863" cy="1655763"/>
        </p:xfrm>
        <a:graphic>
          <a:graphicData uri="http://schemas.openxmlformats.org/drawingml/2006/table">
            <a:tbl>
              <a:tblPr/>
              <a:tblGrid>
                <a:gridCol w="215900"/>
                <a:gridCol w="265113"/>
                <a:gridCol w="239712"/>
                <a:gridCol w="238125"/>
                <a:gridCol w="241300"/>
                <a:gridCol w="239713"/>
              </a:tblGrid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2518" name="Group 310"/>
          <p:cNvGraphicFramePr>
            <a:graphicFrameLocks noGrp="1"/>
          </p:cNvGraphicFramePr>
          <p:nvPr/>
        </p:nvGraphicFramePr>
        <p:xfrm>
          <a:off x="3395663" y="4303713"/>
          <a:ext cx="1439862" cy="1655763"/>
        </p:xfrm>
        <a:graphic>
          <a:graphicData uri="http://schemas.openxmlformats.org/drawingml/2006/table">
            <a:tbl>
              <a:tblPr/>
              <a:tblGrid>
                <a:gridCol w="239712"/>
                <a:gridCol w="241300"/>
                <a:gridCol w="239713"/>
                <a:gridCol w="238125"/>
                <a:gridCol w="241300"/>
                <a:gridCol w="239712"/>
              </a:tblGrid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</a:tbl>
          </a:graphicData>
        </a:graphic>
      </p:graphicFrame>
      <p:sp>
        <p:nvSpPr>
          <p:cNvPr id="222525" name="AutoShape 317"/>
          <p:cNvSpPr>
            <a:spLocks noChangeArrowheads="1"/>
          </p:cNvSpPr>
          <p:nvPr/>
        </p:nvSpPr>
        <p:spPr bwMode="auto">
          <a:xfrm>
            <a:off x="2820988" y="4735513"/>
            <a:ext cx="288925" cy="504825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3200">
              <a:latin typeface="+mj-ea"/>
              <a:ea typeface="+mj-ea"/>
            </a:endParaRPr>
          </a:p>
        </p:txBody>
      </p:sp>
      <p:graphicFrame>
        <p:nvGraphicFramePr>
          <p:cNvPr id="222666" name="Group 458"/>
          <p:cNvGraphicFramePr>
            <a:graphicFrameLocks noGrp="1"/>
          </p:cNvGraphicFramePr>
          <p:nvPr/>
        </p:nvGraphicFramePr>
        <p:xfrm>
          <a:off x="7069138" y="4160838"/>
          <a:ext cx="1439862" cy="1662113"/>
        </p:xfrm>
        <a:graphic>
          <a:graphicData uri="http://schemas.openxmlformats.org/drawingml/2006/table">
            <a:tbl>
              <a:tblPr/>
              <a:tblGrid>
                <a:gridCol w="239712"/>
                <a:gridCol w="241300"/>
                <a:gridCol w="239713"/>
                <a:gridCol w="238125"/>
                <a:gridCol w="265112"/>
                <a:gridCol w="215900"/>
              </a:tblGrid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/>
                    </a:solidFill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/>
                    </a:solidFill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29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FF93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22629" name="AutoShape 421"/>
          <p:cNvSpPr>
            <a:spLocks noChangeArrowheads="1"/>
          </p:cNvSpPr>
          <p:nvPr/>
        </p:nvSpPr>
        <p:spPr bwMode="auto">
          <a:xfrm>
            <a:off x="6132513" y="4735513"/>
            <a:ext cx="288925" cy="504825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3200">
              <a:latin typeface="+mj-ea"/>
              <a:ea typeface="+mj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22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2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2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2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2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22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22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22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22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11" grpId="0" build="p" animBg="1"/>
      <p:bldP spid="222525" grpId="0" animBg="1"/>
      <p:bldP spid="2226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11188" y="333375"/>
            <a:ext cx="7493000" cy="1130300"/>
          </a:xfrm>
        </p:spPr>
        <p:txBody>
          <a:bodyPr>
            <a:normAutofit/>
          </a:bodyPr>
          <a:lstStyle/>
          <a:p>
            <a:r>
              <a:rPr lang="zh-CN" altLang="en-US" b="1" dirty="0">
                <a:effectLst/>
                <a:latin typeface="+mn-ea"/>
                <a:ea typeface="+mn-ea"/>
              </a:rPr>
              <a:t>伪彩色</a:t>
            </a:r>
            <a:r>
              <a:rPr lang="zh-CN" altLang="en-US" b="1" dirty="0" smtClean="0">
                <a:effectLst/>
                <a:latin typeface="+mn-ea"/>
                <a:ea typeface="+mn-ea"/>
              </a:rPr>
              <a:t>增强基本</a:t>
            </a:r>
            <a:r>
              <a:rPr lang="zh-CN" altLang="en-US" b="1" dirty="0">
                <a:effectLst/>
                <a:latin typeface="+mn-ea"/>
                <a:ea typeface="+mn-ea"/>
              </a:rPr>
              <a:t>思路</a:t>
            </a:r>
          </a:p>
        </p:txBody>
      </p:sp>
      <p:sp>
        <p:nvSpPr>
          <p:cNvPr id="22425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45914" y="1526457"/>
            <a:ext cx="7916198" cy="4608871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effectLst/>
                <a:latin typeface="+mn-ea"/>
              </a:rPr>
              <a:t>要由灰度图像生成一幅彩色图像是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一</a:t>
            </a:r>
            <a:r>
              <a:rPr lang="zh-CN" altLang="en-US" b="1" dirty="0" smtClean="0">
                <a:solidFill>
                  <a:srgbClr val="0000FF"/>
                </a:solidFill>
                <a:effectLst/>
                <a:latin typeface="+mn-ea"/>
              </a:rPr>
              <a:t>个到三个</a:t>
            </a:r>
            <a:r>
              <a:rPr lang="zh-CN" altLang="en-US" dirty="0" smtClean="0">
                <a:effectLst/>
                <a:latin typeface="+mn-ea"/>
              </a:rPr>
              <a:t>的映射</a:t>
            </a:r>
            <a:r>
              <a:rPr lang="zh-CN" altLang="en-US" dirty="0">
                <a:effectLst/>
                <a:latin typeface="+mn-ea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effectLst/>
                <a:latin typeface="+mn-ea"/>
              </a:rPr>
              <a:t>显然由少信息量获得多信息量必然是基于估计原理。也就是说，对未知的部分，通过各种手段进行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合理的估计</a:t>
            </a:r>
            <a:r>
              <a:rPr lang="zh-CN" altLang="en-US" dirty="0">
                <a:effectLst/>
                <a:latin typeface="+mn-ea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effectLst/>
                <a:latin typeface="+mn-ea"/>
              </a:rPr>
              <a:t>研究的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目的不同</a:t>
            </a:r>
            <a:r>
              <a:rPr lang="zh-CN" altLang="en-US" dirty="0">
                <a:effectLst/>
                <a:latin typeface="+mn-ea"/>
              </a:rPr>
              <a:t>，则给出的灰度到彩色的</a:t>
            </a:r>
            <a:r>
              <a:rPr lang="zh-CN" altLang="en-US" dirty="0" smtClean="0">
                <a:effectLst/>
                <a:latin typeface="+mn-ea"/>
              </a:rPr>
              <a:t>估计</a:t>
            </a:r>
            <a:r>
              <a:rPr lang="zh-CN" altLang="en-US" b="1" dirty="0" smtClean="0">
                <a:solidFill>
                  <a:srgbClr val="0000FF"/>
                </a:solidFill>
                <a:effectLst/>
                <a:latin typeface="+mn-ea"/>
              </a:rPr>
              <a:t>映射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方法也随之不同</a:t>
            </a:r>
            <a:r>
              <a:rPr lang="zh-CN" altLang="en-US" dirty="0">
                <a:effectLst/>
                <a:latin typeface="+mn-ea"/>
              </a:rPr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333375"/>
            <a:ext cx="7493000" cy="1130300"/>
          </a:xfrm>
        </p:spPr>
        <p:txBody>
          <a:bodyPr>
            <a:normAutofit/>
          </a:bodyPr>
          <a:lstStyle/>
          <a:p>
            <a:r>
              <a:rPr lang="zh-CN" altLang="en-US" b="1" dirty="0">
                <a:effectLst/>
                <a:latin typeface="+mn-ea"/>
                <a:ea typeface="+mn-ea"/>
              </a:rPr>
              <a:t>伪彩色增强</a:t>
            </a:r>
            <a:r>
              <a:rPr lang="zh-CN" altLang="en-US" b="1" dirty="0" smtClean="0">
                <a:effectLst/>
                <a:latin typeface="+mn-ea"/>
                <a:ea typeface="+mn-ea"/>
              </a:rPr>
              <a:t>方法分类</a:t>
            </a:r>
            <a:endParaRPr lang="zh-CN" altLang="en-US" b="1" dirty="0">
              <a:effectLst/>
              <a:latin typeface="+mn-ea"/>
              <a:ea typeface="+mn-ea"/>
            </a:endParaRPr>
          </a:p>
        </p:txBody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5580" y="1675025"/>
            <a:ext cx="7837283" cy="3962400"/>
          </a:xfrm>
        </p:spPr>
        <p:txBody>
          <a:bodyPr>
            <a:noAutofit/>
          </a:bodyPr>
          <a:lstStyle/>
          <a:p>
            <a:pPr marL="609600" indent="-609600">
              <a:lnSpc>
                <a:spcPct val="120000"/>
              </a:lnSpc>
              <a:buNone/>
            </a:pPr>
            <a:r>
              <a:rPr lang="zh-CN" altLang="en-US" dirty="0">
                <a:effectLst/>
                <a:latin typeface="+mn-ea"/>
              </a:rPr>
              <a:t>伪彩色增强方法大致可以分为以下三类：</a:t>
            </a:r>
          </a:p>
          <a:p>
            <a:pPr marL="609600" indent="-609600">
              <a:lnSpc>
                <a:spcPct val="120000"/>
              </a:lnSpc>
              <a:buFont typeface="Wingdings" pitchFamily="2" charset="2"/>
              <a:buAutoNum type="arabicPeriod"/>
            </a:pP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基于区域分割的伪彩色方法</a:t>
            </a:r>
          </a:p>
          <a:p>
            <a:pPr marL="609600" indent="-609600">
              <a:lnSpc>
                <a:spcPct val="120000"/>
              </a:lnSpc>
              <a:buFont typeface="Wingdings" pitchFamily="2" charset="2"/>
              <a:buAutoNum type="arabicPeriod"/>
            </a:pPr>
            <a:r>
              <a:rPr lang="zh-CN" altLang="en-US" dirty="0" smtClean="0">
                <a:latin typeface="+mn-ea"/>
              </a:rPr>
              <a:t>基于</a:t>
            </a:r>
            <a:r>
              <a:rPr lang="zh-CN" altLang="en-US" dirty="0">
                <a:latin typeface="+mn-ea"/>
              </a:rPr>
              <a:t>灰度调色板的伪彩色</a:t>
            </a:r>
            <a:r>
              <a:rPr lang="zh-CN" altLang="en-US" dirty="0" smtClean="0">
                <a:latin typeface="+mn-ea"/>
              </a:rPr>
              <a:t>方法</a:t>
            </a:r>
            <a:endParaRPr lang="en-US" altLang="zh-CN" dirty="0" smtClean="0">
              <a:latin typeface="+mn-ea"/>
            </a:endParaRPr>
          </a:p>
          <a:p>
            <a:pPr marL="609600" indent="-609600">
              <a:lnSpc>
                <a:spcPct val="120000"/>
              </a:lnSpc>
              <a:buFont typeface="Wingdings" pitchFamily="2" charset="2"/>
              <a:buAutoNum type="arabicPeriod"/>
            </a:pPr>
            <a:r>
              <a:rPr lang="zh-CN" altLang="en-US" dirty="0" smtClean="0">
                <a:latin typeface="+mn-ea"/>
              </a:rPr>
              <a:t>基于灰度变换的伪彩色方法</a:t>
            </a:r>
          </a:p>
          <a:p>
            <a:pPr marL="609600" indent="-609600">
              <a:lnSpc>
                <a:spcPct val="120000"/>
              </a:lnSpc>
              <a:buFont typeface="Wingdings" pitchFamily="2" charset="2"/>
              <a:buAutoNum type="arabicPeriod"/>
            </a:pPr>
            <a:endParaRPr lang="zh-CN" altLang="en-US" dirty="0">
              <a:effectLst/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39750" y="498475"/>
            <a:ext cx="7993063" cy="6937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effectLst/>
                <a:latin typeface="+mj-ea"/>
              </a:rPr>
              <a:t>基本原理</a:t>
            </a:r>
            <a:endParaRPr lang="zh-CN" altLang="en-US" b="1" dirty="0">
              <a:effectLst/>
              <a:latin typeface="+mj-ea"/>
            </a:endParaRPr>
          </a:p>
        </p:txBody>
      </p:sp>
      <p:sp>
        <p:nvSpPr>
          <p:cNvPr id="38093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753346" y="1524307"/>
            <a:ext cx="7561262" cy="2305050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/>
                <a:latin typeface="+mj-ea"/>
                <a:ea typeface="+mj-ea"/>
              </a:rPr>
              <a:t>这是一种对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j-ea"/>
                <a:ea typeface="+mj-ea"/>
              </a:rPr>
              <a:t>不同的区域</a:t>
            </a:r>
            <a:r>
              <a:rPr lang="zh-CN" altLang="en-US" dirty="0">
                <a:effectLst/>
                <a:latin typeface="+mj-ea"/>
                <a:ea typeface="+mj-ea"/>
              </a:rPr>
              <a:t>进行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j-ea"/>
                <a:ea typeface="+mj-ea"/>
              </a:rPr>
              <a:t>不同颜色</a:t>
            </a:r>
            <a:r>
              <a:rPr lang="zh-CN" altLang="en-US" dirty="0">
                <a:effectLst/>
                <a:latin typeface="+mj-ea"/>
                <a:ea typeface="+mj-ea"/>
              </a:rPr>
              <a:t>增强的方法。</a:t>
            </a:r>
          </a:p>
          <a:p>
            <a:r>
              <a:rPr lang="zh-CN" altLang="en-US" dirty="0">
                <a:effectLst/>
                <a:latin typeface="+mj-ea"/>
                <a:ea typeface="+mj-ea"/>
              </a:rPr>
              <a:t>目的是，可同时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j-ea"/>
                <a:ea typeface="+mj-ea"/>
              </a:rPr>
              <a:t>增强</a:t>
            </a:r>
            <a:r>
              <a:rPr lang="zh-CN" altLang="en-US" dirty="0">
                <a:effectLst/>
                <a:latin typeface="+mj-ea"/>
                <a:ea typeface="+mj-ea"/>
              </a:rPr>
              <a:t>并清晰地观察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j-ea"/>
                <a:ea typeface="+mj-ea"/>
              </a:rPr>
              <a:t>不同区域的细节</a:t>
            </a:r>
            <a:r>
              <a:rPr lang="zh-CN" altLang="en-US" dirty="0">
                <a:effectLst/>
                <a:latin typeface="+mj-ea"/>
                <a:ea typeface="+mj-ea"/>
              </a:rPr>
              <a:t>。</a:t>
            </a:r>
          </a:p>
        </p:txBody>
      </p:sp>
      <p:grpSp>
        <p:nvGrpSpPr>
          <p:cNvPr id="2" name="Group 1092"/>
          <p:cNvGrpSpPr>
            <a:grpSpLocks/>
          </p:cNvGrpSpPr>
          <p:nvPr/>
        </p:nvGrpSpPr>
        <p:grpSpPr bwMode="auto">
          <a:xfrm>
            <a:off x="1116013" y="4652963"/>
            <a:ext cx="2016125" cy="1800225"/>
            <a:chOff x="703" y="2931"/>
            <a:chExt cx="1270" cy="1134"/>
          </a:xfrm>
        </p:grpSpPr>
        <p:sp>
          <p:nvSpPr>
            <p:cNvPr id="380987" name="Oval 1083"/>
            <p:cNvSpPr>
              <a:spLocks noChangeArrowheads="1"/>
            </p:cNvSpPr>
            <p:nvPr/>
          </p:nvSpPr>
          <p:spPr bwMode="auto">
            <a:xfrm>
              <a:off x="703" y="2931"/>
              <a:ext cx="1270" cy="1134"/>
            </a:xfrm>
            <a:prstGeom prst="ellipse">
              <a:avLst/>
            </a:prstGeom>
            <a:gradFill rotWithShape="1">
              <a:gsLst>
                <a:gs pos="0">
                  <a:srgbClr val="DDDDDD">
                    <a:gamma/>
                    <a:shade val="46275"/>
                    <a:invGamma/>
                  </a:srgbClr>
                </a:gs>
                <a:gs pos="50000">
                  <a:srgbClr val="DDDDDD"/>
                </a:gs>
                <a:gs pos="100000">
                  <a:srgbClr val="DDDDDD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988" name="Oval 1084"/>
            <p:cNvSpPr>
              <a:spLocks noChangeArrowheads="1"/>
            </p:cNvSpPr>
            <p:nvPr/>
          </p:nvSpPr>
          <p:spPr bwMode="auto">
            <a:xfrm>
              <a:off x="1020" y="3112"/>
              <a:ext cx="771" cy="726"/>
            </a:xfrm>
            <a:prstGeom prst="ellipse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989" name="Oval 1085"/>
            <p:cNvSpPr>
              <a:spLocks noChangeArrowheads="1"/>
            </p:cNvSpPr>
            <p:nvPr/>
          </p:nvSpPr>
          <p:spPr bwMode="auto">
            <a:xfrm>
              <a:off x="1293" y="3384"/>
              <a:ext cx="272" cy="408"/>
            </a:xfrm>
            <a:prstGeom prst="ellipse">
              <a:avLst/>
            </a:prstGeom>
            <a:gradFill rotWithShape="1">
              <a:gsLst>
                <a:gs pos="0">
                  <a:srgbClr val="4D4D4D">
                    <a:gamma/>
                    <a:shade val="46275"/>
                    <a:invGamma/>
                  </a:srgbClr>
                </a:gs>
                <a:gs pos="50000">
                  <a:srgbClr val="4D4D4D"/>
                </a:gs>
                <a:gs pos="100000">
                  <a:srgbClr val="4D4D4D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1093"/>
          <p:cNvGrpSpPr>
            <a:grpSpLocks/>
          </p:cNvGrpSpPr>
          <p:nvPr/>
        </p:nvGrpSpPr>
        <p:grpSpPr bwMode="auto">
          <a:xfrm>
            <a:off x="5003800" y="4581525"/>
            <a:ext cx="2016125" cy="1800225"/>
            <a:chOff x="3334" y="2976"/>
            <a:chExt cx="1270" cy="1134"/>
          </a:xfrm>
        </p:grpSpPr>
        <p:sp>
          <p:nvSpPr>
            <p:cNvPr id="380990" name="Oval 1086"/>
            <p:cNvSpPr>
              <a:spLocks noChangeArrowheads="1"/>
            </p:cNvSpPr>
            <p:nvPr/>
          </p:nvSpPr>
          <p:spPr bwMode="auto">
            <a:xfrm>
              <a:off x="3334" y="2976"/>
              <a:ext cx="1270" cy="1134"/>
            </a:xfrm>
            <a:prstGeom prst="ellipse">
              <a:avLst/>
            </a:prstGeom>
            <a:gradFill rotWithShape="1">
              <a:gsLst>
                <a:gs pos="0">
                  <a:srgbClr val="FF66FF">
                    <a:gamma/>
                    <a:shade val="46275"/>
                    <a:invGamma/>
                  </a:srgbClr>
                </a:gs>
                <a:gs pos="50000">
                  <a:srgbClr val="FF66FF"/>
                </a:gs>
                <a:gs pos="100000">
                  <a:srgbClr val="FF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991" name="Oval 1087"/>
            <p:cNvSpPr>
              <a:spLocks noChangeArrowheads="1"/>
            </p:cNvSpPr>
            <p:nvPr/>
          </p:nvSpPr>
          <p:spPr bwMode="auto">
            <a:xfrm>
              <a:off x="3651" y="3157"/>
              <a:ext cx="771" cy="726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/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0992" name="Oval 1088"/>
            <p:cNvSpPr>
              <a:spLocks noChangeArrowheads="1"/>
            </p:cNvSpPr>
            <p:nvPr/>
          </p:nvSpPr>
          <p:spPr bwMode="auto">
            <a:xfrm>
              <a:off x="3924" y="3429"/>
              <a:ext cx="272" cy="408"/>
            </a:xfrm>
            <a:prstGeom prst="ellipse">
              <a:avLst/>
            </a:prstGeom>
            <a:gradFill rotWithShape="1">
              <a:gsLst>
                <a:gs pos="0">
                  <a:srgbClr val="FF5050">
                    <a:gamma/>
                    <a:shade val="46275"/>
                    <a:invGamma/>
                  </a:srgbClr>
                </a:gs>
                <a:gs pos="50000">
                  <a:srgbClr val="FF5050"/>
                </a:gs>
                <a:gs pos="100000">
                  <a:srgbClr val="FF505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80995" name="AutoShape 1091"/>
          <p:cNvSpPr>
            <a:spLocks noChangeArrowheads="1"/>
          </p:cNvSpPr>
          <p:nvPr/>
        </p:nvSpPr>
        <p:spPr bwMode="auto">
          <a:xfrm>
            <a:off x="3924300" y="5300663"/>
            <a:ext cx="504825" cy="576262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0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0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0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931" grpId="0" build="p"/>
      <p:bldP spid="38099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498475"/>
            <a:ext cx="8353425" cy="13462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effectLst/>
                <a:latin typeface="+mn-ea"/>
                <a:ea typeface="+mn-ea"/>
              </a:rPr>
              <a:t>应用</a:t>
            </a:r>
            <a:r>
              <a:rPr lang="zh-CN" altLang="en-US" b="1" dirty="0">
                <a:effectLst/>
                <a:latin typeface="+mn-ea"/>
                <a:ea typeface="+mn-ea"/>
              </a:rPr>
              <a:t>领域与实现方法</a:t>
            </a:r>
          </a:p>
        </p:txBody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51293"/>
            <a:ext cx="8115300" cy="30226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effectLst/>
                <a:latin typeface="+mj-ea"/>
                <a:ea typeface="+mj-ea"/>
              </a:rPr>
              <a:t>这种伪彩色技术在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j-ea"/>
                <a:ea typeface="+mj-ea"/>
              </a:rPr>
              <a:t>医学诊断</a:t>
            </a:r>
            <a:r>
              <a:rPr lang="zh-CN" altLang="en-US" dirty="0">
                <a:effectLst/>
                <a:latin typeface="+mj-ea"/>
                <a:ea typeface="+mj-ea"/>
              </a:rPr>
              <a:t>中常被用到，目的是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j-ea"/>
                <a:ea typeface="+mj-ea"/>
              </a:rPr>
              <a:t>突出病灶</a:t>
            </a:r>
            <a:r>
              <a:rPr lang="zh-CN" altLang="en-US" dirty="0">
                <a:effectLst/>
                <a:latin typeface="+mj-ea"/>
                <a:ea typeface="+mj-ea"/>
              </a:rPr>
              <a:t>，提高诊断率。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effectLst/>
                <a:latin typeface="+mj-ea"/>
                <a:ea typeface="+mj-ea"/>
              </a:rPr>
              <a:t>该伪彩色技术是对原图进行了预处理，将识别出属于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j-ea"/>
                <a:ea typeface="+mj-ea"/>
              </a:rPr>
              <a:t>不同性质的区域</a:t>
            </a:r>
            <a:r>
              <a:rPr lang="zh-CN" altLang="en-US" dirty="0">
                <a:effectLst/>
                <a:latin typeface="+mj-ea"/>
                <a:ea typeface="+mj-ea"/>
              </a:rPr>
              <a:t>给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j-ea"/>
                <a:ea typeface="+mj-ea"/>
              </a:rPr>
              <a:t>不同的色彩</a:t>
            </a:r>
            <a:r>
              <a:rPr lang="zh-CN" altLang="en-US" dirty="0">
                <a:effectLst/>
                <a:latin typeface="+mj-ea"/>
                <a:ea typeface="+mj-ea"/>
              </a:rPr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>
          <a:xfrm>
            <a:off x="427704" y="200896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effectLst/>
                <a:latin typeface="+mn-ea"/>
                <a:ea typeface="+mn-ea"/>
              </a:rPr>
              <a:t> 示 例</a:t>
            </a:r>
            <a:endParaRPr lang="zh-CN" altLang="en-US" b="1" dirty="0">
              <a:effectLst/>
              <a:latin typeface="+mn-ea"/>
              <a:ea typeface="+mn-ea"/>
            </a:endParaRPr>
          </a:p>
        </p:txBody>
      </p:sp>
      <p:pic>
        <p:nvPicPr>
          <p:cNvPr id="383007" name="Picture 31" descr="图片3"/>
          <p:cNvPicPr>
            <a:picLocks noGrp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907094" y="1368631"/>
            <a:ext cx="2903538" cy="2519363"/>
          </a:xfrm>
          <a:noFill/>
          <a:ln>
            <a:solidFill>
              <a:srgbClr val="FFCC00"/>
            </a:solidFill>
          </a:ln>
        </p:spPr>
      </p:pic>
      <p:pic>
        <p:nvPicPr>
          <p:cNvPr id="383003" name="Picture 27" descr="肺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7076" y="4032456"/>
            <a:ext cx="3002189" cy="2619067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</p:spPr>
      </p:pic>
      <p:pic>
        <p:nvPicPr>
          <p:cNvPr id="383005" name="Picture 29" descr="图片2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85469" y="1253614"/>
            <a:ext cx="2903538" cy="2613283"/>
          </a:xfrm>
          <a:prstGeom prst="rect">
            <a:avLst/>
          </a:prstGeom>
          <a:noFill/>
          <a:ln w="9525">
            <a:solidFill>
              <a:srgbClr val="00FF00"/>
            </a:solidFill>
            <a:miter lim="800000"/>
            <a:headEnd/>
            <a:tailEnd/>
          </a:ln>
        </p:spPr>
      </p:pic>
      <p:pic>
        <p:nvPicPr>
          <p:cNvPr id="383010" name="Picture 34" descr="图片4"/>
          <p:cNvPicPr>
            <a:picLocks noGrp="1" noChangeAspect="1" noChangeArrowheads="1"/>
          </p:cNvPicPr>
          <p:nvPr>
            <p:ph sz="half" idx="1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4911215" y="4042845"/>
            <a:ext cx="2983044" cy="2588350"/>
          </a:xfrm>
          <a:noFill/>
          <a:ln>
            <a:solidFill>
              <a:srgbClr val="33CCFF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3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83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3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333375"/>
            <a:ext cx="7493000" cy="1130300"/>
          </a:xfrm>
        </p:spPr>
        <p:txBody>
          <a:bodyPr>
            <a:normAutofit/>
          </a:bodyPr>
          <a:lstStyle/>
          <a:p>
            <a:r>
              <a:rPr lang="zh-CN" altLang="en-US" b="1" dirty="0">
                <a:effectLst/>
                <a:latin typeface="+mn-ea"/>
                <a:ea typeface="+mn-ea"/>
              </a:rPr>
              <a:t>伪彩色增强</a:t>
            </a:r>
            <a:r>
              <a:rPr lang="zh-CN" altLang="en-US" b="1" dirty="0" smtClean="0">
                <a:effectLst/>
                <a:latin typeface="+mn-ea"/>
                <a:ea typeface="+mn-ea"/>
              </a:rPr>
              <a:t>方法分类</a:t>
            </a:r>
            <a:endParaRPr lang="zh-CN" altLang="en-US" b="1" dirty="0">
              <a:effectLst/>
              <a:latin typeface="+mn-ea"/>
              <a:ea typeface="+mn-ea"/>
            </a:endParaRPr>
          </a:p>
        </p:txBody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2955" y="2057400"/>
            <a:ext cx="7837283" cy="3962400"/>
          </a:xfrm>
        </p:spPr>
        <p:txBody>
          <a:bodyPr>
            <a:noAutofit/>
          </a:bodyPr>
          <a:lstStyle/>
          <a:p>
            <a:pPr marL="609600" indent="-609600">
              <a:lnSpc>
                <a:spcPct val="120000"/>
              </a:lnSpc>
            </a:pPr>
            <a:r>
              <a:rPr lang="zh-CN" altLang="en-US" dirty="0">
                <a:effectLst/>
                <a:latin typeface="+mn-ea"/>
              </a:rPr>
              <a:t>伪彩色增强方法大致可以分为以下三类：</a:t>
            </a:r>
          </a:p>
          <a:p>
            <a:pPr marL="609600" indent="-609600">
              <a:lnSpc>
                <a:spcPct val="120000"/>
              </a:lnSpc>
              <a:buFont typeface="Wingdings" pitchFamily="2" charset="2"/>
              <a:buAutoNum type="arabicPeriod"/>
            </a:pPr>
            <a:r>
              <a:rPr lang="zh-CN" altLang="en-US" dirty="0" smtClean="0">
                <a:latin typeface="+mn-ea"/>
              </a:rPr>
              <a:t>基于区域分割的伪彩色方法</a:t>
            </a:r>
          </a:p>
          <a:p>
            <a:pPr marL="609600" indent="-609600">
              <a:lnSpc>
                <a:spcPct val="120000"/>
              </a:lnSpc>
              <a:buFont typeface="Wingdings" pitchFamily="2" charset="2"/>
              <a:buAutoNum type="arabicPeriod"/>
            </a:pP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基于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灰度调色板的伪彩色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方法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marL="609600" indent="-609600">
              <a:lnSpc>
                <a:spcPct val="120000"/>
              </a:lnSpc>
              <a:buFont typeface="Wingdings" pitchFamily="2" charset="2"/>
              <a:buAutoNum type="arabicPeriod"/>
            </a:pPr>
            <a:r>
              <a:rPr lang="zh-CN" altLang="en-US" dirty="0" smtClean="0">
                <a:latin typeface="+mn-ea"/>
              </a:rPr>
              <a:t>基于灰度变换的伪彩色方法</a:t>
            </a:r>
          </a:p>
          <a:p>
            <a:pPr marL="609600" indent="-609600">
              <a:lnSpc>
                <a:spcPct val="120000"/>
              </a:lnSpc>
              <a:buFont typeface="Wingdings" pitchFamily="2" charset="2"/>
              <a:buAutoNum type="arabicPeriod"/>
            </a:pPr>
            <a:endParaRPr lang="zh-CN" altLang="en-US" dirty="0">
              <a:effectLst/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80968" y="648929"/>
            <a:ext cx="3923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/>
              <a:t>目 录</a:t>
            </a:r>
            <a:endParaRPr lang="zh-CN" altLang="en-US" sz="4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60090" y="2005781"/>
            <a:ext cx="6828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sz="3200" b="1" dirty="0" smtClean="0">
                <a:solidFill>
                  <a:srgbClr val="0000FF"/>
                </a:solidFill>
              </a:rPr>
              <a:t>伪彩色处理</a:t>
            </a:r>
            <a:endParaRPr lang="en-US" altLang="zh-CN" sz="3200" b="1" dirty="0" smtClean="0">
              <a:solidFill>
                <a:srgbClr val="0000FF"/>
              </a:solidFill>
            </a:endParaRPr>
          </a:p>
          <a:p>
            <a:pPr marL="457200" indent="-457200">
              <a:buAutoNum type="arabicPeriod"/>
            </a:pPr>
            <a:endParaRPr lang="en-US" altLang="zh-CN" sz="3200" dirty="0" smtClean="0"/>
          </a:p>
          <a:p>
            <a:pPr marL="457200" indent="-457200">
              <a:buAutoNum type="arabicPeriod"/>
            </a:pPr>
            <a:r>
              <a:rPr lang="zh-CN" altLang="en-US" sz="3200" dirty="0" smtClean="0"/>
              <a:t>假彩色处理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effectLst/>
                <a:latin typeface="+mj-ea"/>
              </a:rPr>
              <a:t>基本原理</a:t>
            </a:r>
            <a:endParaRPr lang="zh-CN" altLang="en-US" b="1" dirty="0">
              <a:effectLst/>
              <a:latin typeface="+mj-ea"/>
            </a:endParaRPr>
          </a:p>
        </p:txBody>
      </p:sp>
      <p:graphicFrame>
        <p:nvGraphicFramePr>
          <p:cNvPr id="436263" name="Group 39"/>
          <p:cNvGraphicFramePr>
            <a:graphicFrameLocks noGrp="1"/>
          </p:cNvGraphicFramePr>
          <p:nvPr>
            <p:ph idx="1"/>
          </p:nvPr>
        </p:nvGraphicFramePr>
        <p:xfrm>
          <a:off x="3492500" y="3716338"/>
          <a:ext cx="4379913" cy="2671128"/>
        </p:xfrm>
        <a:graphic>
          <a:graphicData uri="http://schemas.openxmlformats.org/drawingml/2006/table">
            <a:tbl>
              <a:tblPr/>
              <a:tblGrid>
                <a:gridCol w="1093788"/>
                <a:gridCol w="1096962"/>
                <a:gridCol w="1095375"/>
                <a:gridCol w="1093788"/>
              </a:tblGrid>
              <a:tr h="598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索引值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R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G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B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R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G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B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</a:t>
                      </a: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：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F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G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BC5FF"/>
                    </a:solidFill>
                  </a:tcPr>
                </a:tc>
              </a:tr>
            </a:tbl>
          </a:graphicData>
        </a:graphic>
      </p:graphicFrame>
      <p:sp>
        <p:nvSpPr>
          <p:cNvPr id="436265" name="Rectangle 41"/>
          <p:cNvSpPr>
            <a:spLocks noChangeArrowheads="1"/>
          </p:cNvSpPr>
          <p:nvPr/>
        </p:nvSpPr>
        <p:spPr bwMode="auto">
          <a:xfrm>
            <a:off x="468313" y="1395413"/>
            <a:ext cx="8332787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zh-CN" altLang="en-US" sz="3200" dirty="0">
                <a:latin typeface="+mj-ea"/>
                <a:ea typeface="+mj-ea"/>
              </a:rPr>
              <a:t>按照位图文件的索引色模式，首先根据需要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设计一个调色板</a:t>
            </a:r>
            <a:r>
              <a:rPr lang="zh-CN" altLang="en-US" sz="3200" dirty="0">
                <a:latin typeface="+mj-ea"/>
                <a:ea typeface="+mj-ea"/>
              </a:rPr>
              <a:t>。然后，将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灰度值</a:t>
            </a:r>
            <a:r>
              <a:rPr lang="zh-CN" altLang="en-US" sz="3200" dirty="0">
                <a:latin typeface="+mj-ea"/>
                <a:ea typeface="+mj-ea"/>
              </a:rPr>
              <a:t>作为调色板的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索引值</a:t>
            </a:r>
            <a:r>
              <a:rPr lang="zh-CN" altLang="en-US" sz="3200" dirty="0">
                <a:latin typeface="+mj-ea"/>
                <a:ea typeface="+mj-ea"/>
              </a:rPr>
              <a:t>，完成从灰度到彩色</a:t>
            </a:r>
            <a:r>
              <a:rPr lang="zh-CN" altLang="en-US" sz="3200" dirty="0" smtClean="0">
                <a:latin typeface="+mj-ea"/>
                <a:ea typeface="+mj-ea"/>
              </a:rPr>
              <a:t>的映射。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436266" name="Text Box 42"/>
          <p:cNvSpPr txBox="1">
            <a:spLocks noChangeArrowheads="1"/>
          </p:cNvSpPr>
          <p:nvPr/>
        </p:nvSpPr>
        <p:spPr bwMode="auto">
          <a:xfrm>
            <a:off x="1835150" y="4219575"/>
            <a:ext cx="6477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latin typeface="+mj-ea"/>
                <a:ea typeface="+mj-ea"/>
              </a:rPr>
              <a:t>灰</a:t>
            </a:r>
          </a:p>
          <a:p>
            <a:pPr>
              <a:spcBef>
                <a:spcPct val="50000"/>
              </a:spcBef>
            </a:pPr>
            <a:r>
              <a:rPr lang="zh-CN" altLang="en-US" sz="3200" dirty="0">
                <a:latin typeface="+mj-ea"/>
                <a:ea typeface="+mj-ea"/>
              </a:rPr>
              <a:t>度</a:t>
            </a:r>
          </a:p>
          <a:p>
            <a:pPr>
              <a:spcBef>
                <a:spcPct val="50000"/>
              </a:spcBef>
            </a:pPr>
            <a:r>
              <a:rPr lang="zh-CN" altLang="en-US" sz="3200" dirty="0">
                <a:latin typeface="+mj-ea"/>
                <a:ea typeface="+mj-ea"/>
              </a:rPr>
              <a:t>值</a:t>
            </a:r>
          </a:p>
        </p:txBody>
      </p:sp>
      <p:sp>
        <p:nvSpPr>
          <p:cNvPr id="436267" name="Line 43"/>
          <p:cNvSpPr>
            <a:spLocks noChangeShapeType="1"/>
          </p:cNvSpPr>
          <p:nvPr/>
        </p:nvSpPr>
        <p:spPr bwMode="auto">
          <a:xfrm>
            <a:off x="2339975" y="4795838"/>
            <a:ext cx="1295400" cy="360362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3200">
              <a:latin typeface="+mj-ea"/>
              <a:ea typeface="+mj-ea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6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6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6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36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265" grpId="0" build="p"/>
      <p:bldP spid="436266" grpId="0"/>
      <p:bldP spid="43626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620713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effectLst/>
                <a:latin typeface="+mj-ea"/>
              </a:rPr>
              <a:t>映射关系</a:t>
            </a:r>
            <a:endParaRPr lang="zh-CN" altLang="en-US" b="1" dirty="0">
              <a:effectLst/>
              <a:latin typeface="+mj-ea"/>
            </a:endParaRPr>
          </a:p>
        </p:txBody>
      </p:sp>
      <p:graphicFrame>
        <p:nvGraphicFramePr>
          <p:cNvPr id="437562" name="Group 314"/>
          <p:cNvGraphicFramePr>
            <a:graphicFrameLocks noGrp="1"/>
          </p:cNvGraphicFramePr>
          <p:nvPr>
            <p:ph idx="1"/>
          </p:nvPr>
        </p:nvGraphicFramePr>
        <p:xfrm>
          <a:off x="3065638" y="2137863"/>
          <a:ext cx="2886075" cy="2017714"/>
        </p:xfrm>
        <a:graphic>
          <a:graphicData uri="http://schemas.openxmlformats.org/drawingml/2006/table">
            <a:tbl>
              <a:tblPr/>
              <a:tblGrid>
                <a:gridCol w="720725"/>
                <a:gridCol w="723900"/>
                <a:gridCol w="720725"/>
                <a:gridCol w="720725"/>
              </a:tblGrid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华文细黑" pitchFamily="2" charset="-122"/>
                        </a:rPr>
                        <a:t>索引值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04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R1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G1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B1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R2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G2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BFF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</a:t>
                      </a: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：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</a:t>
                      </a: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RN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F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</a:t>
                      </a: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GN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</a:t>
                      </a: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BC5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7573" name="Group 325"/>
          <p:cNvGraphicFramePr>
            <a:graphicFrameLocks noGrp="1"/>
          </p:cNvGraphicFramePr>
          <p:nvPr/>
        </p:nvGraphicFramePr>
        <p:xfrm>
          <a:off x="689150" y="2785563"/>
          <a:ext cx="2016125" cy="2194560"/>
        </p:xfrm>
        <a:graphic>
          <a:graphicData uri="http://schemas.openxmlformats.org/drawingml/2006/table">
            <a:tbl>
              <a:tblPr/>
              <a:tblGrid>
                <a:gridCol w="334963"/>
                <a:gridCol w="338137"/>
                <a:gridCol w="334963"/>
                <a:gridCol w="334962"/>
                <a:gridCol w="338138"/>
                <a:gridCol w="334962"/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7338" name="Group 90"/>
          <p:cNvGraphicFramePr>
            <a:graphicFrameLocks noGrp="1"/>
          </p:cNvGraphicFramePr>
          <p:nvPr/>
        </p:nvGraphicFramePr>
        <p:xfrm>
          <a:off x="6810550" y="3722188"/>
          <a:ext cx="2016125" cy="2194560"/>
        </p:xfrm>
        <a:graphic>
          <a:graphicData uri="http://schemas.openxmlformats.org/drawingml/2006/table">
            <a:tbl>
              <a:tblPr/>
              <a:tblGrid>
                <a:gridCol w="360363"/>
                <a:gridCol w="312737"/>
                <a:gridCol w="334963"/>
                <a:gridCol w="334962"/>
                <a:gridCol w="338138"/>
                <a:gridCol w="334962"/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7389" name="Group 141"/>
          <p:cNvGraphicFramePr>
            <a:graphicFrameLocks noGrp="1"/>
          </p:cNvGraphicFramePr>
          <p:nvPr/>
        </p:nvGraphicFramePr>
        <p:xfrm>
          <a:off x="6450188" y="3361825"/>
          <a:ext cx="2016125" cy="2194560"/>
        </p:xfrm>
        <a:graphic>
          <a:graphicData uri="http://schemas.openxmlformats.org/drawingml/2006/table">
            <a:tbl>
              <a:tblPr/>
              <a:tblGrid>
                <a:gridCol w="334962"/>
                <a:gridCol w="338138"/>
                <a:gridCol w="334962"/>
                <a:gridCol w="334963"/>
                <a:gridCol w="338137"/>
                <a:gridCol w="334963"/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7440" name="Group 192"/>
          <p:cNvGraphicFramePr>
            <a:graphicFrameLocks noGrp="1"/>
          </p:cNvGraphicFramePr>
          <p:nvPr/>
        </p:nvGraphicFramePr>
        <p:xfrm>
          <a:off x="6089825" y="3001463"/>
          <a:ext cx="2016125" cy="2194560"/>
        </p:xfrm>
        <a:graphic>
          <a:graphicData uri="http://schemas.openxmlformats.org/drawingml/2006/table">
            <a:tbl>
              <a:tblPr/>
              <a:tblGrid>
                <a:gridCol w="334963"/>
                <a:gridCol w="338137"/>
                <a:gridCol w="334963"/>
                <a:gridCol w="334962"/>
                <a:gridCol w="338138"/>
                <a:gridCol w="334962"/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7571" name="Group 323"/>
          <p:cNvGraphicFramePr>
            <a:graphicFrameLocks noGrp="1"/>
          </p:cNvGraphicFramePr>
          <p:nvPr/>
        </p:nvGraphicFramePr>
        <p:xfrm>
          <a:off x="3065638" y="2137863"/>
          <a:ext cx="2886075" cy="2337753"/>
        </p:xfrm>
        <a:graphic>
          <a:graphicData uri="http://schemas.openxmlformats.org/drawingml/2006/table">
            <a:tbl>
              <a:tblPr/>
              <a:tblGrid>
                <a:gridCol w="720725"/>
                <a:gridCol w="723900"/>
                <a:gridCol w="720725"/>
                <a:gridCol w="720725"/>
              </a:tblGrid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索引值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 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R1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G1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B1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439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R2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G2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B2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：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 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 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 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RN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7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7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7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37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37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4375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37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effectLst/>
                <a:latin typeface="+mj-ea"/>
              </a:rPr>
              <a:t>调色板</a:t>
            </a:r>
            <a:r>
              <a:rPr lang="zh-CN" altLang="en-US" b="1" dirty="0">
                <a:effectLst/>
                <a:latin typeface="+mj-ea"/>
              </a:rPr>
              <a:t>的</a:t>
            </a:r>
            <a:r>
              <a:rPr lang="zh-CN" altLang="en-US" b="1" dirty="0" smtClean="0">
                <a:effectLst/>
                <a:latin typeface="+mj-ea"/>
              </a:rPr>
              <a:t>设计</a:t>
            </a:r>
            <a:endParaRPr lang="zh-CN" altLang="en-US" b="1" dirty="0">
              <a:effectLst/>
              <a:latin typeface="+mj-ea"/>
            </a:endParaRPr>
          </a:p>
        </p:txBody>
      </p:sp>
      <p:sp>
        <p:nvSpPr>
          <p:cNvPr id="440610" name="Rectangle 290"/>
          <p:cNvSpPr>
            <a:spLocks noChangeArrowheads="1"/>
          </p:cNvSpPr>
          <p:nvPr/>
        </p:nvSpPr>
        <p:spPr bwMode="auto">
          <a:xfrm>
            <a:off x="468313" y="1364933"/>
            <a:ext cx="7991475" cy="12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zh-CN" altLang="en-US" sz="3200" dirty="0">
                <a:latin typeface="+mn-ea"/>
              </a:rPr>
              <a:t>调入某个彩色图像的调色板，作为</a:t>
            </a:r>
            <a:r>
              <a:rPr lang="zh-CN" altLang="en-US" sz="3200" dirty="0" smtClean="0">
                <a:latin typeface="+mn-ea"/>
              </a:rPr>
              <a:t>伪彩色映射用</a:t>
            </a:r>
            <a:r>
              <a:rPr lang="zh-CN" altLang="en-US" sz="3200" dirty="0">
                <a:latin typeface="+mn-ea"/>
              </a:rPr>
              <a:t>的</a:t>
            </a:r>
            <a:r>
              <a:rPr lang="zh-CN" altLang="en-US" sz="3200" b="1" dirty="0">
                <a:solidFill>
                  <a:srgbClr val="0000FF"/>
                </a:solidFill>
                <a:latin typeface="+mn-ea"/>
              </a:rPr>
              <a:t>灰度调色板</a:t>
            </a:r>
            <a:r>
              <a:rPr lang="zh-CN" altLang="en-US" sz="3200" dirty="0">
                <a:latin typeface="+mn-ea"/>
              </a:rPr>
              <a:t>。</a:t>
            </a:r>
          </a:p>
        </p:txBody>
      </p:sp>
      <p:grpSp>
        <p:nvGrpSpPr>
          <p:cNvPr id="11" name="Group 22"/>
          <p:cNvGrpSpPr>
            <a:grpSpLocks/>
          </p:cNvGrpSpPr>
          <p:nvPr/>
        </p:nvGrpSpPr>
        <p:grpSpPr bwMode="auto">
          <a:xfrm>
            <a:off x="249728" y="2875560"/>
            <a:ext cx="2598737" cy="3060700"/>
            <a:chOff x="113" y="1298"/>
            <a:chExt cx="1637" cy="1928"/>
          </a:xfrm>
        </p:grpSpPr>
        <p:pic>
          <p:nvPicPr>
            <p:cNvPr id="12" name="Picture 14" descr="map0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3" y="2886"/>
              <a:ext cx="1637" cy="34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3" name="Picture 16" descr="0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3" y="1298"/>
              <a:ext cx="1637" cy="1361"/>
            </a:xfrm>
            <a:prstGeom prst="rect">
              <a:avLst/>
            </a:prstGeom>
            <a:noFill/>
          </p:spPr>
        </p:pic>
      </p:grpSp>
      <p:grpSp>
        <p:nvGrpSpPr>
          <p:cNvPr id="14" name="Group 23"/>
          <p:cNvGrpSpPr>
            <a:grpSpLocks/>
          </p:cNvGrpSpPr>
          <p:nvPr/>
        </p:nvGrpSpPr>
        <p:grpSpPr bwMode="auto">
          <a:xfrm>
            <a:off x="3273915" y="2875560"/>
            <a:ext cx="2598738" cy="3060700"/>
            <a:chOff x="2018" y="1298"/>
            <a:chExt cx="1637" cy="1928"/>
          </a:xfrm>
        </p:grpSpPr>
        <p:pic>
          <p:nvPicPr>
            <p:cNvPr id="15" name="Picture 9" descr="map1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018" y="2886"/>
              <a:ext cx="1637" cy="340"/>
            </a:xfrm>
            <a:prstGeom prst="rect">
              <a:avLst/>
            </a:prstGeom>
            <a:noFill/>
          </p:spPr>
        </p:pic>
        <p:pic>
          <p:nvPicPr>
            <p:cNvPr id="16" name="Picture 18" descr="02s1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018" y="1298"/>
              <a:ext cx="1637" cy="1360"/>
            </a:xfrm>
            <a:prstGeom prst="rect">
              <a:avLst/>
            </a:prstGeom>
            <a:noFill/>
          </p:spPr>
        </p:pic>
      </p:grpSp>
      <p:grpSp>
        <p:nvGrpSpPr>
          <p:cNvPr id="17" name="Group 24"/>
          <p:cNvGrpSpPr>
            <a:grpSpLocks/>
          </p:cNvGrpSpPr>
          <p:nvPr/>
        </p:nvGrpSpPr>
        <p:grpSpPr bwMode="auto">
          <a:xfrm>
            <a:off x="6298103" y="2875560"/>
            <a:ext cx="2598737" cy="3060700"/>
            <a:chOff x="3833" y="1298"/>
            <a:chExt cx="1637" cy="1928"/>
          </a:xfrm>
        </p:grpSpPr>
        <p:pic>
          <p:nvPicPr>
            <p:cNvPr id="18" name="Picture 5" descr="map2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833" y="2886"/>
              <a:ext cx="1637" cy="34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9" name="Picture 20" descr="02s2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833" y="1298"/>
              <a:ext cx="1637" cy="136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0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610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effectLst/>
                <a:latin typeface="+mn-ea"/>
                <a:ea typeface="+mn-ea"/>
              </a:rPr>
              <a:t>调色板映射例</a:t>
            </a:r>
            <a:endParaRPr lang="zh-CN" altLang="en-US" b="1" dirty="0">
              <a:effectLst/>
              <a:latin typeface="+mn-ea"/>
              <a:ea typeface="+mn-ea"/>
            </a:endParaRPr>
          </a:p>
        </p:txBody>
      </p:sp>
      <p:pic>
        <p:nvPicPr>
          <p:cNvPr id="450573" name="Picture 13" descr="PIC4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58433" y="1766510"/>
            <a:ext cx="3840162" cy="2879725"/>
          </a:xfrm>
          <a:noFill/>
          <a:ln/>
        </p:spPr>
      </p:pic>
      <p:pic>
        <p:nvPicPr>
          <p:cNvPr id="450575" name="Picture 15" descr="PIC4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6583" y="1766510"/>
            <a:ext cx="3836987" cy="2878138"/>
          </a:xfrm>
          <a:prstGeom prst="rect">
            <a:avLst/>
          </a:prstGeom>
          <a:noFill/>
        </p:spPr>
      </p:pic>
      <p:pic>
        <p:nvPicPr>
          <p:cNvPr id="450577" name="Picture 17" descr="PIC44s2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96533" y="1728410"/>
            <a:ext cx="3840162" cy="2879725"/>
          </a:xfrm>
          <a:noFill/>
          <a:ln/>
        </p:spPr>
      </p:pic>
      <p:pic>
        <p:nvPicPr>
          <p:cNvPr id="450579" name="Picture 19" descr="PIC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25633" y="1785560"/>
            <a:ext cx="3840162" cy="288131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0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0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50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82"/>
          <p:cNvGrpSpPr>
            <a:grpSpLocks/>
          </p:cNvGrpSpPr>
          <p:nvPr/>
        </p:nvGrpSpPr>
        <p:grpSpPr bwMode="auto">
          <a:xfrm>
            <a:off x="590188" y="1833068"/>
            <a:ext cx="3840162" cy="3563937"/>
            <a:chOff x="158" y="1117"/>
            <a:chExt cx="2419" cy="2245"/>
          </a:xfrm>
        </p:grpSpPr>
        <p:pic>
          <p:nvPicPr>
            <p:cNvPr id="6" name="Picture 275" descr="PIC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8" y="1117"/>
              <a:ext cx="2419" cy="1814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7" name="Picture 280" descr="map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8" y="3022"/>
              <a:ext cx="2419" cy="340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8" name="Group 289"/>
          <p:cNvGrpSpPr>
            <a:grpSpLocks/>
          </p:cNvGrpSpPr>
          <p:nvPr/>
        </p:nvGrpSpPr>
        <p:grpSpPr bwMode="auto">
          <a:xfrm>
            <a:off x="4766900" y="1833068"/>
            <a:ext cx="3840163" cy="3565525"/>
            <a:chOff x="2925" y="1207"/>
            <a:chExt cx="2419" cy="2246"/>
          </a:xfrm>
        </p:grpSpPr>
        <p:pic>
          <p:nvPicPr>
            <p:cNvPr id="9" name="Picture 283" descr="PIC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25" y="1207"/>
              <a:ext cx="2419" cy="1815"/>
            </a:xfrm>
            <a:prstGeom prst="rect">
              <a:avLst/>
            </a:prstGeom>
            <a:noFill/>
          </p:spPr>
        </p:pic>
        <p:pic>
          <p:nvPicPr>
            <p:cNvPr id="10" name="Picture 287" descr="map1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25" y="3113"/>
              <a:ext cx="2419" cy="340"/>
            </a:xfrm>
            <a:prstGeom prst="rect">
              <a:avLst/>
            </a:prstGeom>
            <a:noFill/>
          </p:spPr>
        </p:pic>
      </p:grp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effectLst/>
                <a:latin typeface="+mn-ea"/>
                <a:ea typeface="+mn-ea"/>
              </a:rPr>
              <a:t>调色板映射例</a:t>
            </a:r>
            <a:endParaRPr lang="zh-CN" altLang="en-US" b="1" dirty="0"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333375"/>
            <a:ext cx="7493000" cy="1130300"/>
          </a:xfrm>
        </p:spPr>
        <p:txBody>
          <a:bodyPr>
            <a:normAutofit/>
          </a:bodyPr>
          <a:lstStyle/>
          <a:p>
            <a:r>
              <a:rPr lang="zh-CN" altLang="en-US" b="1" dirty="0">
                <a:effectLst/>
                <a:latin typeface="+mn-ea"/>
                <a:ea typeface="+mn-ea"/>
              </a:rPr>
              <a:t>伪彩色增强</a:t>
            </a:r>
            <a:r>
              <a:rPr lang="zh-CN" altLang="en-US" b="1" dirty="0" smtClean="0">
                <a:effectLst/>
                <a:latin typeface="+mn-ea"/>
                <a:ea typeface="+mn-ea"/>
              </a:rPr>
              <a:t>方法分类</a:t>
            </a:r>
            <a:endParaRPr lang="zh-CN" altLang="en-US" b="1" dirty="0">
              <a:effectLst/>
              <a:latin typeface="+mn-ea"/>
              <a:ea typeface="+mn-ea"/>
            </a:endParaRPr>
          </a:p>
        </p:txBody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2330" y="1724900"/>
            <a:ext cx="7837283" cy="3962400"/>
          </a:xfrm>
        </p:spPr>
        <p:txBody>
          <a:bodyPr>
            <a:noAutofit/>
          </a:bodyPr>
          <a:lstStyle/>
          <a:p>
            <a:pPr marL="609600" indent="-609600">
              <a:lnSpc>
                <a:spcPct val="120000"/>
              </a:lnSpc>
              <a:buNone/>
            </a:pPr>
            <a:r>
              <a:rPr lang="zh-CN" altLang="en-US" dirty="0">
                <a:effectLst/>
                <a:latin typeface="+mn-ea"/>
              </a:rPr>
              <a:t>伪彩色增强方法大致可以分为以下三类：</a:t>
            </a:r>
          </a:p>
          <a:p>
            <a:pPr marL="609600" indent="-609600">
              <a:lnSpc>
                <a:spcPct val="120000"/>
              </a:lnSpc>
              <a:buFont typeface="Wingdings" pitchFamily="2" charset="2"/>
              <a:buAutoNum type="arabicPeriod"/>
            </a:pPr>
            <a:r>
              <a:rPr lang="zh-CN" altLang="en-US" dirty="0" smtClean="0">
                <a:latin typeface="+mn-ea"/>
              </a:rPr>
              <a:t>基于区域分割的伪彩色方法</a:t>
            </a:r>
          </a:p>
          <a:p>
            <a:pPr marL="609600" indent="-609600">
              <a:lnSpc>
                <a:spcPct val="120000"/>
              </a:lnSpc>
              <a:buFont typeface="Wingdings" pitchFamily="2" charset="2"/>
              <a:buAutoNum type="arabicPeriod"/>
            </a:pPr>
            <a:r>
              <a:rPr lang="zh-CN" altLang="en-US" dirty="0" smtClean="0">
                <a:latin typeface="+mn-ea"/>
              </a:rPr>
              <a:t>基于</a:t>
            </a:r>
            <a:r>
              <a:rPr lang="zh-CN" altLang="en-US" dirty="0">
                <a:latin typeface="+mn-ea"/>
              </a:rPr>
              <a:t>灰度调色板的伪彩色</a:t>
            </a:r>
            <a:r>
              <a:rPr lang="zh-CN" altLang="en-US" dirty="0" smtClean="0">
                <a:latin typeface="+mn-ea"/>
              </a:rPr>
              <a:t>方法</a:t>
            </a:r>
            <a:endParaRPr lang="en-US" altLang="zh-CN" dirty="0" smtClean="0">
              <a:latin typeface="+mn-ea"/>
            </a:endParaRPr>
          </a:p>
          <a:p>
            <a:pPr marL="609600" indent="-609600">
              <a:lnSpc>
                <a:spcPct val="120000"/>
              </a:lnSpc>
              <a:buFont typeface="Wingdings" pitchFamily="2" charset="2"/>
              <a:buAutoNum type="arabicPeriod"/>
            </a:pP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基于灰度变换的伪彩色方法</a:t>
            </a:r>
          </a:p>
          <a:p>
            <a:pPr marL="609600" indent="-609600">
              <a:lnSpc>
                <a:spcPct val="120000"/>
              </a:lnSpc>
              <a:buFont typeface="Wingdings" pitchFamily="2" charset="2"/>
              <a:buAutoNum type="arabicPeriod"/>
            </a:pPr>
            <a:endParaRPr lang="zh-CN" altLang="en-US" dirty="0">
              <a:effectLst/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Text Box 2"/>
          <p:cNvSpPr txBox="1">
            <a:spLocks noChangeArrowheads="1"/>
          </p:cNvSpPr>
          <p:nvPr/>
        </p:nvSpPr>
        <p:spPr bwMode="auto">
          <a:xfrm>
            <a:off x="641236" y="92150"/>
            <a:ext cx="808586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 sz="4400" dirty="0">
                <a:ea typeface="宋体" pitchFamily="2" charset="-122"/>
                <a:cs typeface="Times New Roman" pitchFamily="18" charset="0"/>
              </a:rPr>
              <a:t>Intensity Slicing</a:t>
            </a:r>
            <a:r>
              <a:rPr lang="en-US" altLang="zh-CN" sz="4400" dirty="0">
                <a:ea typeface="宋体" pitchFamily="2" charset="-122"/>
                <a:cs typeface="Times New Roman" pitchFamily="18" charset="0"/>
              </a:rPr>
              <a:t> and </a:t>
            </a:r>
            <a:r>
              <a:rPr lang="en-US" altLang="zh-CN" sz="4400" dirty="0" smtClean="0">
                <a:ea typeface="宋体" pitchFamily="2" charset="-122"/>
                <a:cs typeface="Times New Roman" pitchFamily="18" charset="0"/>
              </a:rPr>
              <a:t>Color </a:t>
            </a:r>
            <a:r>
              <a:rPr lang="en-US" altLang="zh-CN" sz="4400" dirty="0">
                <a:ea typeface="宋体" pitchFamily="2" charset="-122"/>
                <a:cs typeface="Times New Roman" pitchFamily="18" charset="0"/>
              </a:rPr>
              <a:t>C</a:t>
            </a:r>
            <a:r>
              <a:rPr lang="en-US" altLang="zh-CN" sz="4400" dirty="0" smtClean="0">
                <a:ea typeface="宋体" pitchFamily="2" charset="-122"/>
                <a:cs typeface="Times New Roman" pitchFamily="18" charset="0"/>
              </a:rPr>
              <a:t>oding</a:t>
            </a:r>
            <a:endParaRPr lang="en-US" altLang="zh-CN" sz="4400" dirty="0">
              <a:ea typeface="宋体" pitchFamily="2" charset="-122"/>
              <a:cs typeface="Times New Roman" pitchFamily="18" charset="0"/>
            </a:endParaRPr>
          </a:p>
          <a:p>
            <a:pPr algn="ctr"/>
            <a:r>
              <a:rPr lang="zh-CN" altLang="en-US" sz="4400" b="1" dirty="0">
                <a:ea typeface="宋体" pitchFamily="2" charset="-122"/>
                <a:cs typeface="Times New Roman" pitchFamily="18" charset="0"/>
              </a:rPr>
              <a:t>强度分层与颜色编码</a:t>
            </a:r>
            <a:r>
              <a:rPr lang="zh-TW" altLang="en-US" sz="4400" b="1" dirty="0">
                <a:ea typeface="宋体" pitchFamily="2" charset="-122"/>
                <a:cs typeface="Times New Roman" pitchFamily="18" charset="0"/>
              </a:rPr>
              <a:t> </a:t>
            </a:r>
          </a:p>
        </p:txBody>
      </p:sp>
      <p:pic>
        <p:nvPicPr>
          <p:cNvPr id="2129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3700" y="2900363"/>
            <a:ext cx="5105400" cy="355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2997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241075" y="1443038"/>
            <a:ext cx="8477250" cy="4975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en-US" altLang="zh-TW" sz="2000" dirty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The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pseudo-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colors used to colorize a gray level image do not represent the original, true colors if there were originally a color image.</a:t>
            </a:r>
            <a:r>
              <a:rPr lang="en-US" altLang="zh-TW" sz="2000" dirty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 </a:t>
            </a:r>
            <a:r>
              <a:rPr lang="en-US" altLang="zh-CN" sz="2000" dirty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One of the principal motivations for using false-color is the fact that humans can discern thousands of color shades and intensities, compared to only two dozen or so shaded of gray.</a:t>
            </a:r>
            <a:endParaRPr lang="zh-TW" altLang="en-US" sz="2000" dirty="0">
              <a:latin typeface="Times New Roman" pitchFamily="18" charset="0"/>
              <a:ea typeface="PMingLiU" pitchFamily="18" charset="-120"/>
              <a:cs typeface="Times New Roman" pitchFamily="18" charset="0"/>
            </a:endParaRPr>
          </a:p>
        </p:txBody>
      </p:sp>
      <p:sp>
        <p:nvSpPr>
          <p:cNvPr id="212998" name="Rectangle 6"/>
          <p:cNvSpPr>
            <a:spLocks noChangeArrowheads="1"/>
          </p:cNvSpPr>
          <p:nvPr/>
        </p:nvSpPr>
        <p:spPr bwMode="auto">
          <a:xfrm>
            <a:off x="6084916" y="4021138"/>
            <a:ext cx="329244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3200" dirty="0">
                <a:cs typeface="Times New Roman" pitchFamily="18" charset="0"/>
              </a:rPr>
              <a:t>其中</a:t>
            </a:r>
            <a:r>
              <a:rPr lang="en-US" altLang="zh-CN" sz="3200" dirty="0" smtClean="0">
                <a:solidFill>
                  <a:srgbClr val="0000FF"/>
                </a:solidFill>
                <a:cs typeface="Times New Roman" pitchFamily="18" charset="0"/>
              </a:rPr>
              <a:t>l</a:t>
            </a:r>
            <a:r>
              <a:rPr lang="en-US" altLang="zh-CN" sz="3200" baseline="-25000" dirty="0" smtClean="0">
                <a:solidFill>
                  <a:srgbClr val="0000FF"/>
                </a:solidFill>
                <a:cs typeface="Times New Roman" pitchFamily="18" charset="0"/>
              </a:rPr>
              <a:t>0 </a:t>
            </a:r>
            <a:r>
              <a:rPr lang="en-US" altLang="zh-CN" sz="3200" baseline="-25000" dirty="0" smtClean="0">
                <a:cs typeface="Times New Roman" pitchFamily="18" charset="0"/>
              </a:rPr>
              <a:t> </a:t>
            </a:r>
            <a:r>
              <a:rPr lang="zh-CN" altLang="en-US" sz="3200" b="1" dirty="0" smtClean="0">
                <a:solidFill>
                  <a:srgbClr val="0000FF"/>
                </a:solidFill>
                <a:cs typeface="Times New Roman" pitchFamily="18" charset="0"/>
              </a:rPr>
              <a:t>表示黑色</a:t>
            </a:r>
            <a:endParaRPr lang="zh-CN" altLang="en-US" sz="3200" dirty="0">
              <a:cs typeface="Times New Roman" pitchFamily="18" charset="0"/>
            </a:endParaRPr>
          </a:p>
          <a:p>
            <a:r>
              <a:rPr lang="en-US" altLang="zh-CN" sz="3200" dirty="0" smtClean="0">
                <a:cs typeface="Times New Roman" pitchFamily="18" charset="0"/>
              </a:rPr>
              <a:t>       </a:t>
            </a:r>
            <a:r>
              <a:rPr lang="en-US" altLang="zh-CN" sz="3200" dirty="0" smtClean="0">
                <a:solidFill>
                  <a:srgbClr val="0000FF"/>
                </a:solidFill>
                <a:cs typeface="Times New Roman" pitchFamily="18" charset="0"/>
              </a:rPr>
              <a:t>l</a:t>
            </a:r>
            <a:r>
              <a:rPr lang="en-US" altLang="zh-CN" sz="3200" baseline="-25000" dirty="0" smtClean="0">
                <a:solidFill>
                  <a:srgbClr val="0000FF"/>
                </a:solidFill>
                <a:cs typeface="Times New Roman" pitchFamily="18" charset="0"/>
              </a:rPr>
              <a:t>L-1</a:t>
            </a:r>
            <a:r>
              <a:rPr lang="zh-CN" altLang="en-US" sz="3200" b="1" dirty="0">
                <a:solidFill>
                  <a:srgbClr val="0000FF"/>
                </a:solidFill>
                <a:cs typeface="Times New Roman" pitchFamily="18" charset="0"/>
              </a:rPr>
              <a:t>表示</a:t>
            </a:r>
            <a:r>
              <a:rPr lang="zh-CN" altLang="en-US" sz="3200" b="1" dirty="0" smtClean="0">
                <a:solidFill>
                  <a:srgbClr val="0000FF"/>
                </a:solidFill>
                <a:cs typeface="Times New Roman" pitchFamily="18" charset="0"/>
              </a:rPr>
              <a:t>白色</a:t>
            </a:r>
            <a:endParaRPr lang="zh-CN" altLang="en-US" sz="3200" dirty="0">
              <a:cs typeface="Times New Roman" pitchFamily="18" charset="0"/>
            </a:endParaRPr>
          </a:p>
          <a:p>
            <a:r>
              <a:rPr lang="zh-CN" altLang="en-US" sz="3200" dirty="0" smtClean="0">
                <a:cs typeface="Times New Roman" pitchFamily="18" charset="0"/>
              </a:rPr>
              <a:t>例</a:t>
            </a:r>
            <a:r>
              <a:rPr lang="en-US" altLang="zh-CN" sz="3200" dirty="0" smtClean="0">
                <a:cs typeface="Times New Roman" pitchFamily="18" charset="0"/>
              </a:rPr>
              <a:t>:</a:t>
            </a:r>
            <a:endParaRPr lang="zh-CN" altLang="en-US" sz="3200" dirty="0"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1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630" y="1778924"/>
            <a:ext cx="9047545" cy="418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5157" name="Text Box 5"/>
          <p:cNvSpPr txBox="1">
            <a:spLocks noChangeArrowheads="1"/>
          </p:cNvSpPr>
          <p:nvPr/>
        </p:nvSpPr>
        <p:spPr bwMode="auto">
          <a:xfrm>
            <a:off x="1064123" y="279502"/>
            <a:ext cx="7250703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4400" dirty="0" err="1">
                <a:cs typeface="Times New Roman" pitchFamily="18" charset="0"/>
              </a:rPr>
              <a:t>Pseudocolor</a:t>
            </a:r>
            <a:r>
              <a:rPr lang="en-US" altLang="zh-CN" sz="4400" dirty="0">
                <a:cs typeface="Times New Roman" pitchFamily="18" charset="0"/>
              </a:rPr>
              <a:t> </a:t>
            </a:r>
            <a:r>
              <a:rPr lang="en-US" altLang="zh-TW" sz="4400" dirty="0">
                <a:cs typeface="Times New Roman" pitchFamily="18" charset="0"/>
              </a:rPr>
              <a:t>I</a:t>
            </a:r>
            <a:r>
              <a:rPr lang="en-US" altLang="zh-CN" sz="4400" dirty="0">
                <a:cs typeface="Times New Roman" pitchFamily="18" charset="0"/>
              </a:rPr>
              <a:t>mage </a:t>
            </a:r>
            <a:r>
              <a:rPr lang="en-US" altLang="zh-TW" sz="4400" dirty="0">
                <a:cs typeface="Times New Roman" pitchFamily="18" charset="0"/>
              </a:rPr>
              <a:t>P</a:t>
            </a:r>
            <a:r>
              <a:rPr lang="en-US" altLang="zh-CN" sz="4400" dirty="0">
                <a:cs typeface="Times New Roman" pitchFamily="18" charset="0"/>
              </a:rPr>
              <a:t>rocessing</a:t>
            </a:r>
            <a:r>
              <a:rPr lang="en-US" altLang="zh-TW" sz="4400" dirty="0">
                <a:cs typeface="Times New Roman" pitchFamily="18" charset="0"/>
              </a:rPr>
              <a:t> </a:t>
            </a:r>
          </a:p>
          <a:p>
            <a:pPr algn="ctr"/>
            <a:r>
              <a:rPr lang="en-US" altLang="zh-TW" sz="4400" dirty="0">
                <a:cs typeface="Times New Roman" pitchFamily="18" charset="0"/>
              </a:rPr>
              <a:t>Intensity Slicing</a:t>
            </a:r>
            <a:r>
              <a:rPr lang="en-US" altLang="zh-CN" sz="4400" dirty="0">
                <a:cs typeface="Times New Roman" pitchFamily="18" charset="0"/>
              </a:rPr>
              <a:t> </a:t>
            </a:r>
            <a:r>
              <a:rPr lang="zh-CN" altLang="en-US" sz="4400" b="1" dirty="0">
                <a:cs typeface="Times New Roman" pitchFamily="18" charset="0"/>
              </a:rPr>
              <a:t>强度分层</a:t>
            </a:r>
            <a:endParaRPr lang="en-US" altLang="zh-TW" sz="4400" b="1" dirty="0">
              <a:cs typeface="Times New Roman" pitchFamily="18" charset="0"/>
            </a:endParaRPr>
          </a:p>
        </p:txBody>
      </p:sp>
      <p:sp>
        <p:nvSpPr>
          <p:cNvPr id="305158" name="Text Box 6"/>
          <p:cNvSpPr txBox="1">
            <a:spLocks noChangeArrowheads="1"/>
          </p:cNvSpPr>
          <p:nvPr/>
        </p:nvSpPr>
        <p:spPr bwMode="auto">
          <a:xfrm>
            <a:off x="3178175" y="5921375"/>
            <a:ext cx="270033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ea typeface="宋体" pitchFamily="2" charset="-122"/>
              </a:rPr>
              <a:t>Binary </a:t>
            </a:r>
            <a:r>
              <a:rPr lang="en-US" altLang="zh-CN" sz="3200" dirty="0" smtClean="0">
                <a:ea typeface="宋体" pitchFamily="2" charset="-122"/>
              </a:rPr>
              <a:t>Image</a:t>
            </a:r>
            <a:endParaRPr lang="en-US" altLang="zh-CN" sz="3200" dirty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7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7486" y="1379514"/>
            <a:ext cx="5142681" cy="5045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5702" name="Text Box 6"/>
          <p:cNvSpPr txBox="1">
            <a:spLocks noChangeArrowheads="1"/>
          </p:cNvSpPr>
          <p:nvPr/>
        </p:nvSpPr>
        <p:spPr bwMode="auto">
          <a:xfrm>
            <a:off x="354129" y="1262581"/>
            <a:ext cx="3571875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3200" dirty="0">
                <a:ea typeface="宋体" pitchFamily="2" charset="-122"/>
              </a:rPr>
              <a:t>Assign one color to the brightest gray-level and another to all other gray levels. </a:t>
            </a:r>
          </a:p>
        </p:txBody>
      </p:sp>
      <p:sp>
        <p:nvSpPr>
          <p:cNvPr id="285703" name="Text Box 7"/>
          <p:cNvSpPr txBox="1">
            <a:spLocks noChangeArrowheads="1"/>
          </p:cNvSpPr>
          <p:nvPr/>
        </p:nvSpPr>
        <p:spPr bwMode="auto">
          <a:xfrm>
            <a:off x="2030456" y="353961"/>
            <a:ext cx="550597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400" b="1" dirty="0">
                <a:ea typeface="宋体" pitchFamily="2" charset="-122"/>
              </a:rPr>
              <a:t>内部焊缝的</a:t>
            </a:r>
            <a:r>
              <a:rPr lang="en-US" altLang="zh-CN" sz="4400" dirty="0">
                <a:ea typeface="宋体" pitchFamily="2" charset="-122"/>
              </a:rPr>
              <a:t>X</a:t>
            </a:r>
            <a:r>
              <a:rPr lang="zh-CN" altLang="en-US" sz="4400" b="1" dirty="0">
                <a:ea typeface="宋体" pitchFamily="2" charset="-122"/>
              </a:rPr>
              <a:t>光照片</a:t>
            </a:r>
          </a:p>
        </p:txBody>
      </p:sp>
      <p:sp>
        <p:nvSpPr>
          <p:cNvPr id="285704" name="Text Box 8"/>
          <p:cNvSpPr txBox="1">
            <a:spLocks noChangeArrowheads="1"/>
          </p:cNvSpPr>
          <p:nvPr/>
        </p:nvSpPr>
        <p:spPr bwMode="auto">
          <a:xfrm>
            <a:off x="331706" y="3364488"/>
            <a:ext cx="446876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00FF"/>
                </a:solidFill>
                <a:ea typeface="宋体" pitchFamily="2" charset="-122"/>
              </a:rPr>
              <a:t>最亮的颜色</a:t>
            </a:r>
            <a:r>
              <a:rPr lang="zh-CN" altLang="en-US" sz="3200" dirty="0">
                <a:ea typeface="宋体" pitchFamily="2" charset="-122"/>
              </a:rPr>
              <a:t>赋予一种颜色</a:t>
            </a:r>
            <a:r>
              <a:rPr lang="zh-CN" altLang="en-US" sz="3200" dirty="0" smtClean="0">
                <a:ea typeface="宋体" pitchFamily="2" charset="-122"/>
              </a:rPr>
              <a:t>，</a:t>
            </a:r>
            <a:r>
              <a:rPr lang="zh-CN" altLang="en-US" sz="3200" b="1" dirty="0" smtClean="0">
                <a:solidFill>
                  <a:srgbClr val="0000FF"/>
                </a:solidFill>
                <a:ea typeface="宋体" pitchFamily="2" charset="-122"/>
              </a:rPr>
              <a:t>其余</a:t>
            </a:r>
            <a:r>
              <a:rPr lang="zh-CN" altLang="en-US" sz="3200" b="1" dirty="0">
                <a:solidFill>
                  <a:srgbClr val="0000FF"/>
                </a:solidFill>
                <a:ea typeface="宋体" pitchFamily="2" charset="-122"/>
              </a:rPr>
              <a:t>的</a:t>
            </a:r>
            <a:r>
              <a:rPr lang="zh-CN" altLang="en-US" sz="3200" dirty="0">
                <a:ea typeface="宋体" pitchFamily="2" charset="-122"/>
              </a:rPr>
              <a:t>一</a:t>
            </a:r>
            <a:r>
              <a:rPr lang="zh-CN" altLang="en-US" sz="3200" dirty="0" smtClean="0">
                <a:ea typeface="宋体" pitchFamily="2" charset="-122"/>
              </a:rPr>
              <a:t>种。</a:t>
            </a:r>
            <a:endParaRPr lang="zh-CN" altLang="en-US" sz="3200" dirty="0">
              <a:ea typeface="宋体" pitchFamily="2" charset="-122"/>
            </a:endParaRPr>
          </a:p>
        </p:txBody>
      </p:sp>
      <p:sp>
        <p:nvSpPr>
          <p:cNvPr id="285700" name="Rectangle 4"/>
          <p:cNvSpPr>
            <a:spLocks noChangeArrowheads="1"/>
          </p:cNvSpPr>
          <p:nvPr/>
        </p:nvSpPr>
        <p:spPr bwMode="auto">
          <a:xfrm>
            <a:off x="337288" y="4462464"/>
            <a:ext cx="5298739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3200" dirty="0" err="1">
                <a:ea typeface="宋体" pitchFamily="2" charset="-122"/>
              </a:rPr>
              <a:t>Pseudocolor</a:t>
            </a:r>
            <a:r>
              <a:rPr lang="en-US" altLang="zh-CN" sz="3200" dirty="0">
                <a:ea typeface="宋体" pitchFamily="2" charset="-122"/>
              </a:rPr>
              <a:t> </a:t>
            </a:r>
            <a:r>
              <a:rPr lang="en-US" altLang="zh-TW" sz="3200" dirty="0">
                <a:ea typeface="PMingLiU" pitchFamily="18" charset="-120"/>
              </a:rPr>
              <a:t>I</a:t>
            </a:r>
            <a:r>
              <a:rPr lang="en-US" altLang="zh-CN" sz="3200" dirty="0">
                <a:ea typeface="宋体" pitchFamily="2" charset="-122"/>
              </a:rPr>
              <a:t>mage </a:t>
            </a:r>
            <a:r>
              <a:rPr lang="en-US" altLang="zh-TW" sz="3200" dirty="0">
                <a:ea typeface="PMingLiU" pitchFamily="18" charset="-120"/>
              </a:rPr>
              <a:t>P</a:t>
            </a:r>
            <a:r>
              <a:rPr lang="en-US" altLang="zh-CN" sz="3200" dirty="0">
                <a:ea typeface="宋体" pitchFamily="2" charset="-122"/>
              </a:rPr>
              <a:t>rocessing for the visual inspection of weld crack, the human error rates would be lower.</a:t>
            </a:r>
            <a:endParaRPr lang="zh-CN" altLang="en-US" sz="3200" dirty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4" name="Text Box 4"/>
          <p:cNvSpPr txBox="1">
            <a:spLocks noChangeArrowheads="1"/>
          </p:cNvSpPr>
          <p:nvPr/>
        </p:nvSpPr>
        <p:spPr bwMode="auto">
          <a:xfrm>
            <a:off x="1428818" y="13503"/>
            <a:ext cx="661431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err="1">
                <a:cs typeface="Times New Roman" pitchFamily="18" charset="0"/>
              </a:rPr>
              <a:t>Pseudocolor</a:t>
            </a:r>
            <a:r>
              <a:rPr lang="en-US" altLang="zh-CN" sz="4000" dirty="0">
                <a:cs typeface="Times New Roman" pitchFamily="18" charset="0"/>
              </a:rPr>
              <a:t> </a:t>
            </a:r>
            <a:r>
              <a:rPr lang="en-US" altLang="zh-TW" sz="4000" dirty="0">
                <a:cs typeface="Times New Roman" pitchFamily="18" charset="0"/>
              </a:rPr>
              <a:t>I</a:t>
            </a:r>
            <a:r>
              <a:rPr lang="en-US" altLang="zh-CN" sz="4000" dirty="0">
                <a:cs typeface="Times New Roman" pitchFamily="18" charset="0"/>
              </a:rPr>
              <a:t>mage </a:t>
            </a:r>
            <a:r>
              <a:rPr lang="en-US" altLang="zh-TW" sz="4000" dirty="0">
                <a:cs typeface="Times New Roman" pitchFamily="18" charset="0"/>
              </a:rPr>
              <a:t>P</a:t>
            </a:r>
            <a:r>
              <a:rPr lang="en-US" altLang="zh-CN" sz="4000" dirty="0">
                <a:cs typeface="Times New Roman" pitchFamily="18" charset="0"/>
              </a:rPr>
              <a:t>rocessing</a:t>
            </a:r>
            <a:r>
              <a:rPr lang="en-US" altLang="zh-TW" sz="4000" dirty="0">
                <a:cs typeface="Times New Roman" pitchFamily="18" charset="0"/>
              </a:rPr>
              <a:t> </a:t>
            </a:r>
          </a:p>
          <a:p>
            <a:pPr algn="ctr"/>
            <a:r>
              <a:rPr lang="en-US" altLang="zh-TW" sz="4000" dirty="0">
                <a:cs typeface="Times New Roman" pitchFamily="18" charset="0"/>
              </a:rPr>
              <a:t>Intensity Slicing</a:t>
            </a:r>
            <a:r>
              <a:rPr lang="en-US" altLang="zh-CN" sz="4000" dirty="0">
                <a:cs typeface="Times New Roman" pitchFamily="18" charset="0"/>
              </a:rPr>
              <a:t> </a:t>
            </a:r>
            <a:r>
              <a:rPr lang="zh-CN" altLang="en-US" sz="4000" b="1" dirty="0">
                <a:cs typeface="Times New Roman" pitchFamily="18" charset="0"/>
              </a:rPr>
              <a:t>强度分层</a:t>
            </a:r>
            <a:endParaRPr lang="en-US" altLang="zh-TW" sz="4000" b="1" dirty="0">
              <a:cs typeface="Times New Roman" pitchFamily="18" charset="0"/>
            </a:endParaRPr>
          </a:p>
        </p:txBody>
      </p:sp>
      <p:grpSp>
        <p:nvGrpSpPr>
          <p:cNvPr id="215046" name="Group 6"/>
          <p:cNvGrpSpPr>
            <a:grpSpLocks/>
          </p:cNvGrpSpPr>
          <p:nvPr/>
        </p:nvGrpSpPr>
        <p:grpSpPr bwMode="auto">
          <a:xfrm>
            <a:off x="897775" y="1296785"/>
            <a:ext cx="7373100" cy="4834140"/>
            <a:chOff x="871" y="1026"/>
            <a:chExt cx="4339" cy="2836"/>
          </a:xfrm>
        </p:grpSpPr>
        <p:pic>
          <p:nvPicPr>
            <p:cNvPr id="215043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71" y="1026"/>
              <a:ext cx="4339" cy="28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5045" name="Line 5"/>
            <p:cNvSpPr>
              <a:spLocks noChangeShapeType="1"/>
            </p:cNvSpPr>
            <p:nvPr/>
          </p:nvSpPr>
          <p:spPr bwMode="auto">
            <a:xfrm>
              <a:off x="1472" y="3666"/>
              <a:ext cx="841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5047" name="Text Box 7"/>
          <p:cNvSpPr txBox="1">
            <a:spLocks noChangeArrowheads="1"/>
          </p:cNvSpPr>
          <p:nvPr/>
        </p:nvSpPr>
        <p:spPr bwMode="auto">
          <a:xfrm>
            <a:off x="997866" y="6143625"/>
            <a:ext cx="47206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ea typeface="宋体" pitchFamily="2" charset="-122"/>
              </a:rPr>
              <a:t>8</a:t>
            </a:r>
            <a:r>
              <a:rPr lang="zh-CN" altLang="en-US" sz="3200" dirty="0">
                <a:ea typeface="宋体" pitchFamily="2" charset="-122"/>
              </a:rPr>
              <a:t>种颜色，怎么做的？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729" y="258763"/>
            <a:ext cx="8723671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36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Pseudocolor</a:t>
            </a:r>
            <a:r>
              <a:rPr lang="en-US" altLang="zh-CN" sz="36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Image </a:t>
            </a:r>
            <a:r>
              <a:rPr lang="en-US" altLang="zh-CN" sz="36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Processing  </a:t>
            </a:r>
            <a:r>
              <a:rPr lang="zh-CN" altLang="en-US" sz="36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伪彩色</a:t>
            </a:r>
            <a:r>
              <a:rPr lang="zh-CN" altLang="en-US" sz="36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处理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76225" y="915988"/>
            <a:ext cx="8543310" cy="45259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Notion:</a:t>
            </a:r>
            <a:r>
              <a:rPr lang="en-US" altLang="zh-TW" sz="2000" dirty="0" err="1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The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pseudo-</a:t>
            </a:r>
            <a:r>
              <a:rPr lang="en-US" altLang="zh-CN" sz="20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colors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used to colorize a gray level image do not represent the original, true colors if there were originally a color image.</a:t>
            </a:r>
            <a:r>
              <a:rPr lang="en-US" altLang="zh-TW" sz="2000" dirty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 </a:t>
            </a:r>
            <a:r>
              <a:rPr lang="en-US" altLang="zh-CN" sz="2000" dirty="0"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One of the principal motivations for using false-color is the fact that humans can discern 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  <a:ea typeface="PMingLiU" pitchFamily="18" charset="-120"/>
                <a:cs typeface="Times New Roman" pitchFamily="18" charset="0"/>
              </a:rPr>
              <a:t>thousands of color shades and intensities, compared to only two dozen or so shaded of gray.</a:t>
            </a:r>
            <a:endParaRPr lang="zh-TW" altLang="en-US" sz="2000" dirty="0">
              <a:solidFill>
                <a:srgbClr val="0000FF"/>
              </a:solidFill>
              <a:latin typeface="Times New Roman" pitchFamily="18" charset="0"/>
              <a:ea typeface="PMingLiU" pitchFamily="18" charset="-120"/>
              <a:cs typeface="Times New Roman" pitchFamily="18" charset="0"/>
            </a:endParaRPr>
          </a:p>
          <a:p>
            <a:r>
              <a:rPr lang="zh-CN" altLang="en-US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概念：为了更好地观察和解释图像中不同灰度级的内容，人为地把</a:t>
            </a:r>
            <a:r>
              <a:rPr lang="zh-CN" altLang="en-US" sz="2000" b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不同的颜色分配到单色图像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可能来自某个真彩图像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上。实例：</a:t>
            </a:r>
          </a:p>
        </p:txBody>
      </p:sp>
      <p:pic>
        <p:nvPicPr>
          <p:cNvPr id="3041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4625" y="3182938"/>
            <a:ext cx="4379913" cy="3659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413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9938" y="3173413"/>
            <a:ext cx="4352925" cy="363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4" name="Rectangle 4"/>
          <p:cNvSpPr>
            <a:spLocks noChangeArrowheads="1"/>
          </p:cNvSpPr>
          <p:nvPr/>
        </p:nvSpPr>
        <p:spPr bwMode="auto">
          <a:xfrm>
            <a:off x="161557" y="276277"/>
            <a:ext cx="89290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200" dirty="0" err="1">
                <a:ea typeface="宋体" pitchFamily="2" charset="-122"/>
              </a:rPr>
              <a:t>Pseudocolor</a:t>
            </a:r>
            <a:r>
              <a:rPr lang="en-US" altLang="zh-CN" sz="3200" dirty="0">
                <a:ea typeface="宋体" pitchFamily="2" charset="-122"/>
              </a:rPr>
              <a:t> </a:t>
            </a:r>
            <a:r>
              <a:rPr lang="en-US" altLang="zh-TW" sz="3200" dirty="0">
                <a:ea typeface="PMingLiU" pitchFamily="18" charset="-120"/>
              </a:rPr>
              <a:t>I</a:t>
            </a:r>
            <a:r>
              <a:rPr lang="en-US" altLang="zh-CN" sz="3200" dirty="0">
                <a:ea typeface="宋体" pitchFamily="2" charset="-122"/>
              </a:rPr>
              <a:t>mage </a:t>
            </a:r>
            <a:r>
              <a:rPr lang="en-US" altLang="zh-TW" sz="3200" dirty="0">
                <a:ea typeface="PMingLiU" pitchFamily="18" charset="-120"/>
              </a:rPr>
              <a:t>P</a:t>
            </a:r>
            <a:r>
              <a:rPr lang="en-US" altLang="zh-CN" sz="3200" dirty="0">
                <a:ea typeface="宋体" pitchFamily="2" charset="-122"/>
              </a:rPr>
              <a:t>rocessing </a:t>
            </a:r>
            <a:r>
              <a:rPr lang="en-US" altLang="zh-CN" sz="3200" dirty="0" smtClean="0">
                <a:ea typeface="宋体" pitchFamily="2" charset="-122"/>
              </a:rPr>
              <a:t>for </a:t>
            </a:r>
            <a:r>
              <a:rPr lang="en-US" altLang="zh-CN" sz="3200" dirty="0">
                <a:ea typeface="宋体" pitchFamily="2" charset="-122"/>
              </a:rPr>
              <a:t>R</a:t>
            </a:r>
            <a:r>
              <a:rPr lang="en-US" altLang="zh-CN" sz="3200" dirty="0" smtClean="0">
                <a:ea typeface="宋体" pitchFamily="2" charset="-122"/>
              </a:rPr>
              <a:t>ainfall </a:t>
            </a:r>
            <a:r>
              <a:rPr lang="en-US" altLang="zh-CN" sz="3200" dirty="0">
                <a:ea typeface="宋体" pitchFamily="2" charset="-122"/>
              </a:rPr>
              <a:t>D</a:t>
            </a:r>
            <a:r>
              <a:rPr lang="en-US" altLang="zh-CN" sz="3200" dirty="0" smtClean="0">
                <a:ea typeface="宋体" pitchFamily="2" charset="-122"/>
              </a:rPr>
              <a:t>etection</a:t>
            </a:r>
            <a:endParaRPr lang="zh-CN" altLang="en-US" sz="3200" dirty="0">
              <a:ea typeface="宋体" pitchFamily="2" charset="-122"/>
            </a:endParaRPr>
          </a:p>
        </p:txBody>
      </p:sp>
      <p:pic>
        <p:nvPicPr>
          <p:cNvPr id="28672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8550" y="1776413"/>
            <a:ext cx="6119813" cy="508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6726" name="Text Box 6"/>
          <p:cNvSpPr txBox="1">
            <a:spLocks noChangeArrowheads="1"/>
          </p:cNvSpPr>
          <p:nvPr/>
        </p:nvSpPr>
        <p:spPr bwMode="auto">
          <a:xfrm>
            <a:off x="5264150" y="1613361"/>
            <a:ext cx="387985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dirty="0">
                <a:ea typeface="宋体" pitchFamily="2" charset="-122"/>
              </a:rPr>
              <a:t>Each pixel in these images represents a physical land area whose size depends on the resolution of the sensors.</a:t>
            </a:r>
          </a:p>
        </p:txBody>
      </p:sp>
      <p:sp>
        <p:nvSpPr>
          <p:cNvPr id="286727" name="Text Box 7"/>
          <p:cNvSpPr txBox="1">
            <a:spLocks noChangeArrowheads="1"/>
          </p:cNvSpPr>
          <p:nvPr/>
        </p:nvSpPr>
        <p:spPr bwMode="auto">
          <a:xfrm>
            <a:off x="2094270" y="797694"/>
            <a:ext cx="576661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400" b="1" dirty="0">
                <a:ea typeface="宋体" pitchFamily="2" charset="-122"/>
              </a:rPr>
              <a:t>传感器降雨量分布图</a:t>
            </a: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0877" y="5848607"/>
            <a:ext cx="6091083" cy="100939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333375"/>
            <a:ext cx="8604250" cy="118570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+mn-ea"/>
                <a:ea typeface="+mn-ea"/>
              </a:rPr>
              <a:t>函数映射</a:t>
            </a:r>
            <a:r>
              <a:rPr lang="zh-CN" altLang="en-US" b="1" dirty="0" smtClean="0">
                <a:latin typeface="+mn-ea"/>
                <a:ea typeface="+mn-ea"/>
              </a:rPr>
              <a:t>基本原理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379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0" y="1931219"/>
            <a:ext cx="7943850" cy="28797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zh-CN" altLang="en-US" dirty="0">
                <a:effectLst/>
                <a:latin typeface="+mn-ea"/>
              </a:rPr>
              <a:t>仿照对温度的描述方式，当温度比较低，我们会想到蓝色（又称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冷色调</a:t>
            </a:r>
            <a:r>
              <a:rPr lang="zh-CN" altLang="en-US" dirty="0">
                <a:effectLst/>
                <a:latin typeface="+mn-ea"/>
              </a:rPr>
              <a:t>）。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effectLst/>
                <a:latin typeface="+mn-ea"/>
              </a:rPr>
              <a:t>当温度较高的时候，会想到红色（又称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暖色调</a:t>
            </a:r>
            <a:r>
              <a:rPr lang="zh-CN" altLang="en-US" dirty="0">
                <a:effectLst/>
                <a:latin typeface="+mn-ea"/>
              </a:rPr>
              <a:t>）。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effectLst/>
                <a:latin typeface="+mn-ea"/>
              </a:rPr>
              <a:t>根据人感官上的这一特性</a:t>
            </a:r>
            <a:r>
              <a:rPr lang="zh-CN" altLang="en-US" dirty="0" smtClean="0">
                <a:effectLst/>
                <a:latin typeface="+mn-ea"/>
              </a:rPr>
              <a:t>，</a:t>
            </a:r>
            <a:r>
              <a:rPr lang="zh-CN" altLang="en-US" dirty="0" smtClean="0">
                <a:latin typeface="+mn-ea"/>
              </a:rPr>
              <a:t>可以</a:t>
            </a:r>
            <a:r>
              <a:rPr lang="zh-CN" altLang="en-US" dirty="0" smtClean="0">
                <a:effectLst/>
                <a:latin typeface="+mn-ea"/>
              </a:rPr>
              <a:t>将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亮度低</a:t>
            </a:r>
            <a:r>
              <a:rPr lang="zh-CN" altLang="en-US" dirty="0" smtClean="0">
                <a:effectLst/>
                <a:latin typeface="+mn-ea"/>
              </a:rPr>
              <a:t>的映射为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蓝色</a:t>
            </a:r>
            <a:r>
              <a:rPr lang="zh-CN" altLang="en-US" dirty="0">
                <a:effectLst/>
                <a:latin typeface="+mn-ea"/>
              </a:rPr>
              <a:t>，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亮度高</a:t>
            </a:r>
            <a:r>
              <a:rPr lang="zh-CN" altLang="en-US" dirty="0" smtClean="0">
                <a:effectLst/>
                <a:latin typeface="+mn-ea"/>
              </a:rPr>
              <a:t>的映射为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n-ea"/>
              </a:rPr>
              <a:t>红色</a:t>
            </a:r>
            <a:r>
              <a:rPr lang="zh-CN" altLang="en-US" dirty="0">
                <a:effectLst/>
                <a:latin typeface="+mn-ea"/>
              </a:rPr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 smtClean="0">
                <a:latin typeface="+mj-ea"/>
              </a:rPr>
              <a:t>映</a:t>
            </a:r>
            <a:r>
              <a:rPr lang="zh-CN" altLang="en-US" b="1" dirty="0" smtClean="0">
                <a:effectLst/>
                <a:latin typeface="+mj-ea"/>
              </a:rPr>
              <a:t>射</a:t>
            </a:r>
            <a:r>
              <a:rPr lang="zh-CN" altLang="en-US" b="1" dirty="0">
                <a:effectLst/>
                <a:latin typeface="+mj-ea"/>
              </a:rPr>
              <a:t>关系</a:t>
            </a:r>
          </a:p>
        </p:txBody>
      </p:sp>
      <p:sp>
        <p:nvSpPr>
          <p:cNvPr id="3788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700213"/>
            <a:ext cx="8135937" cy="1800225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>
                <a:effectLst/>
                <a:latin typeface="+mj-ea"/>
                <a:ea typeface="+mj-ea"/>
              </a:rPr>
              <a:t>按照前面</a:t>
            </a:r>
            <a:r>
              <a:rPr lang="zh-CN" altLang="en-US" dirty="0" smtClean="0">
                <a:effectLst/>
                <a:latin typeface="+mj-ea"/>
                <a:ea typeface="+mj-ea"/>
              </a:rPr>
              <a:t>的映射关系</a:t>
            </a:r>
            <a:r>
              <a:rPr lang="zh-CN" altLang="en-US" dirty="0">
                <a:effectLst/>
                <a:latin typeface="+mj-ea"/>
                <a:ea typeface="+mj-ea"/>
              </a:rPr>
              <a:t>，最终可以获得灰度与彩色的对应关系如下图所示。</a:t>
            </a:r>
          </a:p>
          <a:p>
            <a:r>
              <a:rPr lang="zh-CN" altLang="en-US" dirty="0">
                <a:effectLst/>
                <a:latin typeface="+mj-ea"/>
                <a:ea typeface="+mj-ea"/>
              </a:rPr>
              <a:t>可以看到，经过综合之后，</a:t>
            </a:r>
            <a:r>
              <a:rPr lang="zh-CN" altLang="en-US" b="1" dirty="0">
                <a:solidFill>
                  <a:srgbClr val="0000FF"/>
                </a:solidFill>
                <a:effectLst/>
                <a:latin typeface="+mj-ea"/>
                <a:ea typeface="+mj-ea"/>
              </a:rPr>
              <a:t>颜色与光照强度相关。</a:t>
            </a:r>
          </a:p>
        </p:txBody>
      </p:sp>
      <p:pic>
        <p:nvPicPr>
          <p:cNvPr id="378968" name="Picture 88" descr="map0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650" y="3933825"/>
            <a:ext cx="7573703" cy="539750"/>
          </a:xfrm>
          <a:prstGeom prst="rect">
            <a:avLst/>
          </a:prstGeom>
          <a:noFill/>
        </p:spPr>
      </p:pic>
      <p:pic>
        <p:nvPicPr>
          <p:cNvPr id="378970" name="Picture 90" descr="rgb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650" y="4581525"/>
            <a:ext cx="7590328" cy="53975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8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8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8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8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82843" y="829341"/>
            <a:ext cx="7579492" cy="129381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800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Gray level to color transformation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for achieving a wider range of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pseudocolor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enhancement results.</a:t>
            </a:r>
          </a:p>
          <a:p>
            <a:pPr>
              <a:lnSpc>
                <a:spcPct val="800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Transform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function</a:t>
            </a:r>
          </a:p>
          <a:p>
            <a:pPr>
              <a:lnSpc>
                <a:spcPct val="80000"/>
              </a:lnSpc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可以按照如下所示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的映射关系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进行伪彩色处理。</a:t>
            </a:r>
          </a:p>
        </p:txBody>
      </p:sp>
      <p:grpSp>
        <p:nvGrpSpPr>
          <p:cNvPr id="308228" name="Group 4"/>
          <p:cNvGrpSpPr>
            <a:grpSpLocks/>
          </p:cNvGrpSpPr>
          <p:nvPr/>
        </p:nvGrpSpPr>
        <p:grpSpPr bwMode="auto">
          <a:xfrm>
            <a:off x="208885" y="3465877"/>
            <a:ext cx="3168496" cy="1931475"/>
            <a:chOff x="793" y="1842"/>
            <a:chExt cx="1778" cy="1102"/>
          </a:xfrm>
        </p:grpSpPr>
        <p:sp>
          <p:nvSpPr>
            <p:cNvPr id="308229" name="Line 5"/>
            <p:cNvSpPr>
              <a:spLocks noChangeShapeType="1"/>
            </p:cNvSpPr>
            <p:nvPr/>
          </p:nvSpPr>
          <p:spPr bwMode="auto">
            <a:xfrm>
              <a:off x="1076" y="2746"/>
              <a:ext cx="124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30" name="Line 6"/>
            <p:cNvSpPr>
              <a:spLocks noChangeShapeType="1"/>
            </p:cNvSpPr>
            <p:nvPr/>
          </p:nvSpPr>
          <p:spPr bwMode="auto">
            <a:xfrm flipV="1">
              <a:off x="1076" y="197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31" name="Line 7"/>
            <p:cNvSpPr>
              <a:spLocks noChangeShapeType="1"/>
            </p:cNvSpPr>
            <p:nvPr/>
          </p:nvSpPr>
          <p:spPr bwMode="auto">
            <a:xfrm>
              <a:off x="1076" y="2218"/>
              <a:ext cx="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32" name="Text Box 8"/>
            <p:cNvSpPr txBox="1">
              <a:spLocks noChangeArrowheads="1"/>
            </p:cNvSpPr>
            <p:nvPr/>
          </p:nvSpPr>
          <p:spPr bwMode="auto">
            <a:xfrm>
              <a:off x="802" y="2122"/>
              <a:ext cx="3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1400" b="1">
                  <a:latin typeface="黑体" pitchFamily="2" charset="-122"/>
                  <a:ea typeface="黑体" pitchFamily="2" charset="-122"/>
                </a:rPr>
                <a:t>255</a:t>
              </a:r>
            </a:p>
          </p:txBody>
        </p:sp>
        <p:sp>
          <p:nvSpPr>
            <p:cNvPr id="308233" name="Line 9"/>
            <p:cNvSpPr>
              <a:spLocks noChangeShapeType="1"/>
            </p:cNvSpPr>
            <p:nvPr/>
          </p:nvSpPr>
          <p:spPr bwMode="auto">
            <a:xfrm flipV="1">
              <a:off x="1316" y="269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34" name="Line 10"/>
            <p:cNvSpPr>
              <a:spLocks noChangeShapeType="1"/>
            </p:cNvSpPr>
            <p:nvPr/>
          </p:nvSpPr>
          <p:spPr bwMode="auto">
            <a:xfrm flipV="1">
              <a:off x="1556" y="269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35" name="Line 11"/>
            <p:cNvSpPr>
              <a:spLocks noChangeShapeType="1"/>
            </p:cNvSpPr>
            <p:nvPr/>
          </p:nvSpPr>
          <p:spPr bwMode="auto">
            <a:xfrm flipV="1">
              <a:off x="1844" y="269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36" name="Line 12"/>
            <p:cNvSpPr>
              <a:spLocks noChangeShapeType="1"/>
            </p:cNvSpPr>
            <p:nvPr/>
          </p:nvSpPr>
          <p:spPr bwMode="auto">
            <a:xfrm flipV="1">
              <a:off x="2132" y="269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37" name="Line 13"/>
            <p:cNvSpPr>
              <a:spLocks noChangeShapeType="1"/>
            </p:cNvSpPr>
            <p:nvPr/>
          </p:nvSpPr>
          <p:spPr bwMode="auto">
            <a:xfrm flipV="1">
              <a:off x="2132" y="2218"/>
              <a:ext cx="0" cy="52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38" name="Line 14"/>
            <p:cNvSpPr>
              <a:spLocks noChangeShapeType="1"/>
            </p:cNvSpPr>
            <p:nvPr/>
          </p:nvSpPr>
          <p:spPr bwMode="auto">
            <a:xfrm>
              <a:off x="1076" y="2218"/>
              <a:ext cx="105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39" name="Line 15"/>
            <p:cNvSpPr>
              <a:spLocks noChangeShapeType="1"/>
            </p:cNvSpPr>
            <p:nvPr/>
          </p:nvSpPr>
          <p:spPr bwMode="auto">
            <a:xfrm flipV="1">
              <a:off x="1844" y="2218"/>
              <a:ext cx="0" cy="52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40" name="Line 16"/>
            <p:cNvSpPr>
              <a:spLocks noChangeShapeType="1"/>
            </p:cNvSpPr>
            <p:nvPr/>
          </p:nvSpPr>
          <p:spPr bwMode="auto">
            <a:xfrm flipV="1">
              <a:off x="1556" y="2218"/>
              <a:ext cx="288" cy="52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41" name="Line 17"/>
            <p:cNvSpPr>
              <a:spLocks noChangeShapeType="1"/>
            </p:cNvSpPr>
            <p:nvPr/>
          </p:nvSpPr>
          <p:spPr bwMode="auto">
            <a:xfrm>
              <a:off x="1844" y="2218"/>
              <a:ext cx="288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42" name="Text Box 18"/>
            <p:cNvSpPr txBox="1">
              <a:spLocks noChangeArrowheads="1"/>
            </p:cNvSpPr>
            <p:nvPr/>
          </p:nvSpPr>
          <p:spPr bwMode="auto">
            <a:xfrm>
              <a:off x="975" y="2713"/>
              <a:ext cx="154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1400" b="1">
                  <a:latin typeface="黑体" pitchFamily="2" charset="-122"/>
                  <a:ea typeface="黑体" pitchFamily="2" charset="-122"/>
                </a:rPr>
                <a:t>0   63  127  191   255</a:t>
              </a:r>
              <a:r>
                <a:rPr lang="en-US" altLang="zh-CN" sz="1800">
                  <a:ea typeface="宋体" pitchFamily="2" charset="-122"/>
                </a:rPr>
                <a:t>  </a:t>
              </a:r>
            </a:p>
          </p:txBody>
        </p:sp>
        <p:sp>
          <p:nvSpPr>
            <p:cNvPr id="308243" name="Line 19"/>
            <p:cNvSpPr>
              <a:spLocks noChangeShapeType="1"/>
            </p:cNvSpPr>
            <p:nvPr/>
          </p:nvSpPr>
          <p:spPr bwMode="auto">
            <a:xfrm>
              <a:off x="1065" y="2749"/>
              <a:ext cx="499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44" name="Text Box 20"/>
            <p:cNvSpPr txBox="1">
              <a:spLocks noChangeArrowheads="1"/>
            </p:cNvSpPr>
            <p:nvPr/>
          </p:nvSpPr>
          <p:spPr bwMode="auto">
            <a:xfrm>
              <a:off x="2299" y="2632"/>
              <a:ext cx="27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1800" b="1">
                  <a:latin typeface="黑体" pitchFamily="2" charset="-122"/>
                  <a:ea typeface="黑体" pitchFamily="2" charset="-122"/>
                </a:rPr>
                <a:t>f</a:t>
              </a:r>
            </a:p>
          </p:txBody>
        </p:sp>
        <p:sp>
          <p:nvSpPr>
            <p:cNvPr id="308245" name="Text Box 21"/>
            <p:cNvSpPr txBox="1">
              <a:spLocks noChangeArrowheads="1"/>
            </p:cNvSpPr>
            <p:nvPr/>
          </p:nvSpPr>
          <p:spPr bwMode="auto">
            <a:xfrm>
              <a:off x="793" y="1842"/>
              <a:ext cx="31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latin typeface="黑体" pitchFamily="2" charset="-122"/>
                  <a:ea typeface="黑体" pitchFamily="2" charset="-122"/>
                </a:rPr>
                <a:t>g</a:t>
              </a:r>
              <a:r>
                <a:rPr lang="en-US" altLang="zh-CN" sz="1400" b="1">
                  <a:latin typeface="黑体" pitchFamily="2" charset="-122"/>
                  <a:ea typeface="黑体" pitchFamily="2" charset="-122"/>
                </a:rPr>
                <a:t>R</a:t>
              </a:r>
            </a:p>
          </p:txBody>
        </p:sp>
      </p:grpSp>
      <p:grpSp>
        <p:nvGrpSpPr>
          <p:cNvPr id="308246" name="Group 22"/>
          <p:cNvGrpSpPr>
            <a:grpSpLocks/>
          </p:cNvGrpSpPr>
          <p:nvPr/>
        </p:nvGrpSpPr>
        <p:grpSpPr bwMode="auto">
          <a:xfrm>
            <a:off x="2985371" y="3465877"/>
            <a:ext cx="3149958" cy="1961433"/>
            <a:chOff x="3142" y="1888"/>
            <a:chExt cx="1779" cy="1093"/>
          </a:xfrm>
        </p:grpSpPr>
        <p:sp>
          <p:nvSpPr>
            <p:cNvPr id="308247" name="Line 23"/>
            <p:cNvSpPr>
              <a:spLocks noChangeShapeType="1"/>
            </p:cNvSpPr>
            <p:nvPr/>
          </p:nvSpPr>
          <p:spPr bwMode="auto">
            <a:xfrm>
              <a:off x="3418" y="2795"/>
              <a:ext cx="124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48" name="Line 24"/>
            <p:cNvSpPr>
              <a:spLocks noChangeShapeType="1"/>
            </p:cNvSpPr>
            <p:nvPr/>
          </p:nvSpPr>
          <p:spPr bwMode="auto">
            <a:xfrm flipV="1">
              <a:off x="3418" y="2027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49" name="Line 25"/>
            <p:cNvSpPr>
              <a:spLocks noChangeShapeType="1"/>
            </p:cNvSpPr>
            <p:nvPr/>
          </p:nvSpPr>
          <p:spPr bwMode="auto">
            <a:xfrm>
              <a:off x="3418" y="2267"/>
              <a:ext cx="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50" name="Text Box 26"/>
            <p:cNvSpPr txBox="1">
              <a:spLocks noChangeArrowheads="1"/>
            </p:cNvSpPr>
            <p:nvPr/>
          </p:nvSpPr>
          <p:spPr bwMode="auto">
            <a:xfrm>
              <a:off x="3142" y="2162"/>
              <a:ext cx="44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1400" b="1">
                  <a:latin typeface="黑体" pitchFamily="2" charset="-122"/>
                  <a:ea typeface="黑体" pitchFamily="2" charset="-122"/>
                </a:rPr>
                <a:t>255</a:t>
              </a:r>
            </a:p>
          </p:txBody>
        </p:sp>
        <p:sp>
          <p:nvSpPr>
            <p:cNvPr id="308251" name="Line 27"/>
            <p:cNvSpPr>
              <a:spLocks noChangeShapeType="1"/>
            </p:cNvSpPr>
            <p:nvPr/>
          </p:nvSpPr>
          <p:spPr bwMode="auto">
            <a:xfrm flipV="1">
              <a:off x="3658" y="2747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52" name="Line 28"/>
            <p:cNvSpPr>
              <a:spLocks noChangeShapeType="1"/>
            </p:cNvSpPr>
            <p:nvPr/>
          </p:nvSpPr>
          <p:spPr bwMode="auto">
            <a:xfrm flipV="1">
              <a:off x="3898" y="2747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53" name="Line 29"/>
            <p:cNvSpPr>
              <a:spLocks noChangeShapeType="1"/>
            </p:cNvSpPr>
            <p:nvPr/>
          </p:nvSpPr>
          <p:spPr bwMode="auto">
            <a:xfrm flipV="1">
              <a:off x="4186" y="2747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54" name="Line 30"/>
            <p:cNvSpPr>
              <a:spLocks noChangeShapeType="1"/>
            </p:cNvSpPr>
            <p:nvPr/>
          </p:nvSpPr>
          <p:spPr bwMode="auto">
            <a:xfrm flipV="1">
              <a:off x="4474" y="2747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55" name="Line 31"/>
            <p:cNvSpPr>
              <a:spLocks noChangeShapeType="1"/>
            </p:cNvSpPr>
            <p:nvPr/>
          </p:nvSpPr>
          <p:spPr bwMode="auto">
            <a:xfrm flipV="1">
              <a:off x="4474" y="2267"/>
              <a:ext cx="0" cy="52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56" name="Line 32"/>
            <p:cNvSpPr>
              <a:spLocks noChangeShapeType="1"/>
            </p:cNvSpPr>
            <p:nvPr/>
          </p:nvSpPr>
          <p:spPr bwMode="auto">
            <a:xfrm>
              <a:off x="3418" y="2267"/>
              <a:ext cx="105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57" name="Line 33"/>
            <p:cNvSpPr>
              <a:spLocks noChangeShapeType="1"/>
            </p:cNvSpPr>
            <p:nvPr/>
          </p:nvSpPr>
          <p:spPr bwMode="auto">
            <a:xfrm flipV="1">
              <a:off x="3658" y="2267"/>
              <a:ext cx="0" cy="52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58" name="Line 34"/>
            <p:cNvSpPr>
              <a:spLocks noChangeShapeType="1"/>
            </p:cNvSpPr>
            <p:nvPr/>
          </p:nvSpPr>
          <p:spPr bwMode="auto">
            <a:xfrm flipV="1">
              <a:off x="4186" y="2267"/>
              <a:ext cx="0" cy="52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59" name="Line 35"/>
            <p:cNvSpPr>
              <a:spLocks noChangeShapeType="1"/>
            </p:cNvSpPr>
            <p:nvPr/>
          </p:nvSpPr>
          <p:spPr bwMode="auto">
            <a:xfrm flipV="1">
              <a:off x="3418" y="2267"/>
              <a:ext cx="240" cy="528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60" name="Line 36"/>
            <p:cNvSpPr>
              <a:spLocks noChangeShapeType="1"/>
            </p:cNvSpPr>
            <p:nvPr/>
          </p:nvSpPr>
          <p:spPr bwMode="auto">
            <a:xfrm>
              <a:off x="3658" y="2267"/>
              <a:ext cx="528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61" name="Line 37"/>
            <p:cNvSpPr>
              <a:spLocks noChangeShapeType="1"/>
            </p:cNvSpPr>
            <p:nvPr/>
          </p:nvSpPr>
          <p:spPr bwMode="auto">
            <a:xfrm flipH="1" flipV="1">
              <a:off x="4186" y="2267"/>
              <a:ext cx="288" cy="528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62" name="Text Box 38"/>
            <p:cNvSpPr txBox="1">
              <a:spLocks noChangeArrowheads="1"/>
            </p:cNvSpPr>
            <p:nvPr/>
          </p:nvSpPr>
          <p:spPr bwMode="auto">
            <a:xfrm>
              <a:off x="3334" y="2750"/>
              <a:ext cx="154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1400" b="1">
                  <a:latin typeface="黑体" pitchFamily="2" charset="-122"/>
                  <a:ea typeface="黑体" pitchFamily="2" charset="-122"/>
                </a:rPr>
                <a:t>0   63  127  191   255</a:t>
              </a:r>
              <a:r>
                <a:rPr lang="en-US" altLang="zh-CN" sz="1800">
                  <a:ea typeface="宋体" pitchFamily="2" charset="-122"/>
                </a:rPr>
                <a:t>  </a:t>
              </a:r>
            </a:p>
          </p:txBody>
        </p:sp>
        <p:sp>
          <p:nvSpPr>
            <p:cNvPr id="308263" name="Text Box 39"/>
            <p:cNvSpPr txBox="1">
              <a:spLocks noChangeArrowheads="1"/>
            </p:cNvSpPr>
            <p:nvPr/>
          </p:nvSpPr>
          <p:spPr bwMode="auto">
            <a:xfrm>
              <a:off x="4649" y="2659"/>
              <a:ext cx="27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1800" b="1">
                  <a:latin typeface="黑体" pitchFamily="2" charset="-122"/>
                  <a:ea typeface="黑体" pitchFamily="2" charset="-122"/>
                </a:rPr>
                <a:t>f</a:t>
              </a:r>
            </a:p>
          </p:txBody>
        </p:sp>
        <p:sp>
          <p:nvSpPr>
            <p:cNvPr id="308264" name="Text Box 40"/>
            <p:cNvSpPr txBox="1">
              <a:spLocks noChangeArrowheads="1"/>
            </p:cNvSpPr>
            <p:nvPr/>
          </p:nvSpPr>
          <p:spPr bwMode="auto">
            <a:xfrm>
              <a:off x="3152" y="1888"/>
              <a:ext cx="31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latin typeface="黑体" pitchFamily="2" charset="-122"/>
                  <a:ea typeface="黑体" pitchFamily="2" charset="-122"/>
                </a:rPr>
                <a:t>g</a:t>
              </a:r>
              <a:r>
                <a:rPr lang="en-US" altLang="zh-CN" sz="1400" b="1">
                  <a:latin typeface="黑体" pitchFamily="2" charset="-122"/>
                  <a:ea typeface="黑体" pitchFamily="2" charset="-122"/>
                </a:rPr>
                <a:t>G</a:t>
              </a:r>
            </a:p>
          </p:txBody>
        </p:sp>
      </p:grpSp>
      <p:grpSp>
        <p:nvGrpSpPr>
          <p:cNvPr id="308265" name="Group 41"/>
          <p:cNvGrpSpPr>
            <a:grpSpLocks/>
          </p:cNvGrpSpPr>
          <p:nvPr/>
        </p:nvGrpSpPr>
        <p:grpSpPr bwMode="auto">
          <a:xfrm>
            <a:off x="5940425" y="3377386"/>
            <a:ext cx="3026594" cy="1993235"/>
            <a:chOff x="703" y="2976"/>
            <a:chExt cx="1769" cy="1093"/>
          </a:xfrm>
        </p:grpSpPr>
        <p:sp>
          <p:nvSpPr>
            <p:cNvPr id="308266" name="Line 42"/>
            <p:cNvSpPr>
              <a:spLocks noChangeShapeType="1"/>
            </p:cNvSpPr>
            <p:nvPr/>
          </p:nvSpPr>
          <p:spPr bwMode="auto">
            <a:xfrm>
              <a:off x="991" y="3896"/>
              <a:ext cx="124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67" name="Line 43"/>
            <p:cNvSpPr>
              <a:spLocks noChangeShapeType="1"/>
            </p:cNvSpPr>
            <p:nvPr/>
          </p:nvSpPr>
          <p:spPr bwMode="auto">
            <a:xfrm flipV="1">
              <a:off x="991" y="312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68" name="Line 44"/>
            <p:cNvSpPr>
              <a:spLocks noChangeShapeType="1"/>
            </p:cNvSpPr>
            <p:nvPr/>
          </p:nvSpPr>
          <p:spPr bwMode="auto">
            <a:xfrm>
              <a:off x="991" y="3368"/>
              <a:ext cx="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69" name="Text Box 45"/>
            <p:cNvSpPr txBox="1">
              <a:spLocks noChangeArrowheads="1"/>
            </p:cNvSpPr>
            <p:nvPr/>
          </p:nvSpPr>
          <p:spPr bwMode="auto">
            <a:xfrm>
              <a:off x="729" y="3272"/>
              <a:ext cx="37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1400" b="1">
                  <a:latin typeface="黑体" pitchFamily="2" charset="-122"/>
                  <a:ea typeface="黑体" pitchFamily="2" charset="-122"/>
                </a:rPr>
                <a:t>255</a:t>
              </a:r>
            </a:p>
          </p:txBody>
        </p:sp>
        <p:sp>
          <p:nvSpPr>
            <p:cNvPr id="308270" name="Line 46"/>
            <p:cNvSpPr>
              <a:spLocks noChangeShapeType="1"/>
            </p:cNvSpPr>
            <p:nvPr/>
          </p:nvSpPr>
          <p:spPr bwMode="auto">
            <a:xfrm flipV="1">
              <a:off x="1231" y="384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71" name="Line 47"/>
            <p:cNvSpPr>
              <a:spLocks noChangeShapeType="1"/>
            </p:cNvSpPr>
            <p:nvPr/>
          </p:nvSpPr>
          <p:spPr bwMode="auto">
            <a:xfrm flipV="1">
              <a:off x="1471" y="384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72" name="Line 48"/>
            <p:cNvSpPr>
              <a:spLocks noChangeShapeType="1"/>
            </p:cNvSpPr>
            <p:nvPr/>
          </p:nvSpPr>
          <p:spPr bwMode="auto">
            <a:xfrm flipV="1">
              <a:off x="1759" y="384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73" name="Line 49"/>
            <p:cNvSpPr>
              <a:spLocks noChangeShapeType="1"/>
            </p:cNvSpPr>
            <p:nvPr/>
          </p:nvSpPr>
          <p:spPr bwMode="auto">
            <a:xfrm flipV="1">
              <a:off x="2047" y="384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74" name="Line 50"/>
            <p:cNvSpPr>
              <a:spLocks noChangeShapeType="1"/>
            </p:cNvSpPr>
            <p:nvPr/>
          </p:nvSpPr>
          <p:spPr bwMode="auto">
            <a:xfrm flipV="1">
              <a:off x="2047" y="3368"/>
              <a:ext cx="0" cy="52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75" name="Line 51"/>
            <p:cNvSpPr>
              <a:spLocks noChangeShapeType="1"/>
            </p:cNvSpPr>
            <p:nvPr/>
          </p:nvSpPr>
          <p:spPr bwMode="auto">
            <a:xfrm>
              <a:off x="991" y="3368"/>
              <a:ext cx="1056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76" name="Line 52"/>
            <p:cNvSpPr>
              <a:spLocks noChangeShapeType="1"/>
            </p:cNvSpPr>
            <p:nvPr/>
          </p:nvSpPr>
          <p:spPr bwMode="auto">
            <a:xfrm flipV="1">
              <a:off x="1231" y="3368"/>
              <a:ext cx="0" cy="52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77" name="Line 53"/>
            <p:cNvSpPr>
              <a:spLocks noChangeShapeType="1"/>
            </p:cNvSpPr>
            <p:nvPr/>
          </p:nvSpPr>
          <p:spPr bwMode="auto">
            <a:xfrm>
              <a:off x="991" y="3368"/>
              <a:ext cx="24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78" name="Line 54"/>
            <p:cNvSpPr>
              <a:spLocks noChangeShapeType="1"/>
            </p:cNvSpPr>
            <p:nvPr/>
          </p:nvSpPr>
          <p:spPr bwMode="auto">
            <a:xfrm>
              <a:off x="1231" y="3368"/>
              <a:ext cx="240" cy="52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79" name="Text Box 55"/>
            <p:cNvSpPr txBox="1">
              <a:spLocks noChangeArrowheads="1"/>
            </p:cNvSpPr>
            <p:nvPr/>
          </p:nvSpPr>
          <p:spPr bwMode="auto">
            <a:xfrm>
              <a:off x="2200" y="3793"/>
              <a:ext cx="27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1800" b="1">
                  <a:latin typeface="黑体" pitchFamily="2" charset="-122"/>
                  <a:ea typeface="黑体" pitchFamily="2" charset="-122"/>
                </a:rPr>
                <a:t>f</a:t>
              </a:r>
            </a:p>
          </p:txBody>
        </p:sp>
        <p:sp>
          <p:nvSpPr>
            <p:cNvPr id="308280" name="Text Box 56"/>
            <p:cNvSpPr txBox="1">
              <a:spLocks noChangeArrowheads="1"/>
            </p:cNvSpPr>
            <p:nvPr/>
          </p:nvSpPr>
          <p:spPr bwMode="auto">
            <a:xfrm>
              <a:off x="703" y="2976"/>
              <a:ext cx="31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latin typeface="黑体" pitchFamily="2" charset="-122"/>
                  <a:ea typeface="黑体" pitchFamily="2" charset="-122"/>
                </a:rPr>
                <a:t>g</a:t>
              </a:r>
              <a:r>
                <a:rPr lang="en-US" altLang="zh-CN" sz="1400" b="1">
                  <a:latin typeface="黑体" pitchFamily="2" charset="-122"/>
                  <a:ea typeface="黑体" pitchFamily="2" charset="-122"/>
                </a:rPr>
                <a:t>B</a:t>
              </a:r>
            </a:p>
          </p:txBody>
        </p:sp>
        <p:sp>
          <p:nvSpPr>
            <p:cNvPr id="308281" name="Text Box 57"/>
            <p:cNvSpPr txBox="1">
              <a:spLocks noChangeArrowheads="1"/>
            </p:cNvSpPr>
            <p:nvPr/>
          </p:nvSpPr>
          <p:spPr bwMode="auto">
            <a:xfrm>
              <a:off x="884" y="3838"/>
              <a:ext cx="154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1400" b="1">
                  <a:latin typeface="黑体" pitchFamily="2" charset="-122"/>
                  <a:ea typeface="黑体" pitchFamily="2" charset="-122"/>
                </a:rPr>
                <a:t>0   63  127  191   255</a:t>
              </a:r>
              <a:r>
                <a:rPr lang="en-US" altLang="zh-CN" sz="1800">
                  <a:ea typeface="宋体" pitchFamily="2" charset="-122"/>
                </a:rPr>
                <a:t>  </a:t>
              </a:r>
            </a:p>
          </p:txBody>
        </p:sp>
        <p:sp>
          <p:nvSpPr>
            <p:cNvPr id="308282" name="Line 58"/>
            <p:cNvSpPr>
              <a:spLocks noChangeShapeType="1"/>
            </p:cNvSpPr>
            <p:nvPr/>
          </p:nvSpPr>
          <p:spPr bwMode="auto">
            <a:xfrm>
              <a:off x="1474" y="3902"/>
              <a:ext cx="544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8284" name="Text Box 60"/>
          <p:cNvSpPr txBox="1">
            <a:spLocks noChangeArrowheads="1"/>
          </p:cNvSpPr>
          <p:nvPr/>
        </p:nvSpPr>
        <p:spPr bwMode="auto">
          <a:xfrm>
            <a:off x="660350" y="132732"/>
            <a:ext cx="801052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cs typeface="Times New Roman" pitchFamily="18" charset="0"/>
              </a:rPr>
              <a:t>灰度级</a:t>
            </a:r>
            <a:r>
              <a:rPr lang="zh-CN" altLang="en-US" sz="4400" b="1" dirty="0">
                <a:cs typeface="Times New Roman" pitchFamily="18" charset="0"/>
              </a:rPr>
              <a:t>到彩色转换</a:t>
            </a:r>
          </a:p>
        </p:txBody>
      </p:sp>
      <p:pic>
        <p:nvPicPr>
          <p:cNvPr id="59" name="Picture 59" descr="map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79388" y="5396773"/>
            <a:ext cx="2736850" cy="649288"/>
          </a:xfrm>
          <a:prstGeom prst="rect">
            <a:avLst/>
          </a:prstGeom>
          <a:noFill/>
          <a:ln/>
        </p:spPr>
      </p:pic>
      <p:pic>
        <p:nvPicPr>
          <p:cNvPr id="60" name="Picture 60" descr="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6115911"/>
            <a:ext cx="2736850" cy="649287"/>
          </a:xfrm>
          <a:prstGeom prst="rect">
            <a:avLst/>
          </a:prstGeom>
          <a:noFill/>
        </p:spPr>
      </p:pic>
      <p:pic>
        <p:nvPicPr>
          <p:cNvPr id="61" name="Picture 61" descr="map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2138" y="5396773"/>
            <a:ext cx="273685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Picture 62" descr="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2138" y="6115911"/>
            <a:ext cx="2735262" cy="652462"/>
          </a:xfrm>
          <a:prstGeom prst="rect">
            <a:avLst/>
          </a:prstGeom>
          <a:noFill/>
        </p:spPr>
      </p:pic>
      <p:pic>
        <p:nvPicPr>
          <p:cNvPr id="63" name="Picture 63" descr="map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888" y="5396773"/>
            <a:ext cx="273685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Picture 64" descr="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1713" y="6125436"/>
            <a:ext cx="2736850" cy="64928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8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08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08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268360" y="405582"/>
            <a:ext cx="6813755" cy="142322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en-US" altLang="zh-CN" sz="44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4400" dirty="0">
                <a:latin typeface="Times New Roman" pitchFamily="18" charset="0"/>
                <a:cs typeface="Times New Roman" pitchFamily="18" charset="0"/>
              </a:rPr>
              <a:t>ottom</a:t>
            </a:r>
            <a:r>
              <a:rPr lang="en-US" altLang="zh-CN" sz="4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Details </a:t>
            </a:r>
            <a:r>
              <a:rPr lang="en-US" altLang="zh-CN" sz="4400" dirty="0">
                <a:latin typeface="Times New Roman" pitchFamily="18" charset="0"/>
                <a:cs typeface="Times New Roman" pitchFamily="18" charset="0"/>
              </a:rPr>
              <a:t>of the </a:t>
            </a: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Train</a:t>
            </a:r>
            <a:r>
              <a:rPr lang="en-US" altLang="zh-CN" sz="4400" dirty="0">
                <a:latin typeface="Times New Roman" pitchFamily="18" charset="0"/>
                <a:cs typeface="Times New Roman" pitchFamily="18" charset="0"/>
              </a:rPr>
              <a:t>.</a:t>
            </a:r>
            <a:endParaRPr lang="zh-CN" altLang="en-US" sz="4400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zh-CN" altLang="en-US" sz="4400" b="1" dirty="0">
                <a:latin typeface="Times New Roman" pitchFamily="18" charset="0"/>
                <a:cs typeface="Times New Roman" pitchFamily="18" charset="0"/>
              </a:rPr>
              <a:t>火车底部的细节增强</a:t>
            </a:r>
          </a:p>
        </p:txBody>
      </p:sp>
      <p:pic>
        <p:nvPicPr>
          <p:cNvPr id="306180" name="Picture 4" descr="第3章图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388" y="2168513"/>
            <a:ext cx="4318000" cy="3238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06181" name="Picture 5" descr="第3章图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37000" y="2168513"/>
            <a:ext cx="4318000" cy="3238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6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06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68400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zh-CN" altLang="en-US" b="1" dirty="0" smtClean="0">
                <a:solidFill>
                  <a:schemeClr val="tx1"/>
                </a:solidFill>
                <a:ea typeface="宋体" pitchFamily="2" charset="-122"/>
              </a:rPr>
              <a:t>灰度级</a:t>
            </a:r>
            <a:r>
              <a:rPr lang="zh-CN" altLang="en-US" b="1" dirty="0">
                <a:solidFill>
                  <a:schemeClr val="tx1"/>
                </a:solidFill>
                <a:ea typeface="宋体" pitchFamily="2" charset="-122"/>
              </a:rPr>
              <a:t>到彩色</a:t>
            </a:r>
            <a:r>
              <a:rPr lang="zh-CN" altLang="en-US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endParaRPr lang="zh-CN" altLang="en-US" b="1" dirty="0">
              <a:solidFill>
                <a:schemeClr val="tx1"/>
              </a:solidFill>
              <a:ea typeface="宋体" pitchFamily="2" charset="-122"/>
            </a:endParaRPr>
          </a:p>
        </p:txBody>
      </p:sp>
      <p:graphicFrame>
        <p:nvGraphicFramePr>
          <p:cNvPr id="309253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4533133" y="3300461"/>
          <a:ext cx="4295775" cy="296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76" name="位图图像" r:id="rId3" imgW="4296375" imgH="2962689" progId="PBrush">
                  <p:embed/>
                </p:oleObj>
              </mc:Choice>
              <mc:Fallback>
                <p:oleObj name="位图图像" r:id="rId3" imgW="4296375" imgH="2962689" progId="PBrush">
                  <p:embed/>
                  <p:pic>
                    <p:nvPicPr>
                      <p:cNvPr id="0" name="Picture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3133" y="3300461"/>
                        <a:ext cx="4295775" cy="296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56" name="Rectangle 8"/>
          <p:cNvSpPr>
            <a:spLocks noChangeArrowheads="1"/>
          </p:cNvSpPr>
          <p:nvPr/>
        </p:nvSpPr>
        <p:spPr bwMode="auto">
          <a:xfrm>
            <a:off x="0" y="1215050"/>
            <a:ext cx="46482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3200" dirty="0">
                <a:ea typeface="宋体" pitchFamily="2" charset="-122"/>
              </a:rPr>
              <a:t>可以将</a:t>
            </a:r>
            <a:r>
              <a:rPr lang="en-US" altLang="zh-CN" sz="3200" dirty="0">
                <a:ea typeface="宋体" pitchFamily="2" charset="-122"/>
              </a:rPr>
              <a:t>256</a:t>
            </a:r>
            <a:r>
              <a:rPr lang="zh-CN" altLang="en-US" sz="3200" dirty="0">
                <a:ea typeface="宋体" pitchFamily="2" charset="-122"/>
              </a:rPr>
              <a:t>灰度级的图象转换为伪彩色</a:t>
            </a:r>
            <a:r>
              <a:rPr lang="zh-CN" altLang="en-US" sz="3200" dirty="0" smtClean="0">
                <a:ea typeface="宋体" pitchFamily="2" charset="-122"/>
              </a:rPr>
              <a:t>图像。</a:t>
            </a:r>
            <a:endParaRPr lang="zh-CN" altLang="en-US" sz="3200" dirty="0"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800" dirty="0">
                <a:ea typeface="宋体" pitchFamily="2" charset="-122"/>
              </a:rPr>
              <a:t>             </a:t>
            </a:r>
            <a:r>
              <a:rPr lang="en-US" altLang="zh-CN" sz="1800" dirty="0">
                <a:ea typeface="宋体" pitchFamily="2" charset="-122"/>
              </a:rPr>
              <a:t>0                         0&lt;=f&lt;=63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1800" dirty="0">
                <a:ea typeface="宋体" pitchFamily="2" charset="-122"/>
              </a:rPr>
              <a:t>                     0                        64&lt;=f&lt;=127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1800" dirty="0">
                <a:ea typeface="宋体" pitchFamily="2" charset="-122"/>
              </a:rPr>
              <a:t>   R(</a:t>
            </a:r>
            <a:r>
              <a:rPr lang="en-US" altLang="zh-CN" sz="1800" dirty="0" err="1">
                <a:ea typeface="宋体" pitchFamily="2" charset="-122"/>
              </a:rPr>
              <a:t>x,y</a:t>
            </a:r>
            <a:r>
              <a:rPr lang="en-US" altLang="zh-CN" sz="1800" dirty="0">
                <a:ea typeface="宋体" pitchFamily="2" charset="-122"/>
              </a:rPr>
              <a:t>)=     4f(</a:t>
            </a:r>
            <a:r>
              <a:rPr lang="en-US" altLang="zh-CN" sz="1800" dirty="0" err="1">
                <a:ea typeface="宋体" pitchFamily="2" charset="-122"/>
              </a:rPr>
              <a:t>x,y</a:t>
            </a:r>
            <a:r>
              <a:rPr lang="en-US" altLang="zh-CN" sz="1800" dirty="0">
                <a:ea typeface="宋体" pitchFamily="2" charset="-122"/>
              </a:rPr>
              <a:t>)-</a:t>
            </a:r>
            <a:r>
              <a:rPr lang="en-US" altLang="zh-CN" sz="1800" dirty="0" smtClean="0">
                <a:ea typeface="宋体" pitchFamily="2" charset="-122"/>
              </a:rPr>
              <a:t>512        </a:t>
            </a:r>
            <a:r>
              <a:rPr lang="en-US" altLang="zh-CN" sz="1800" dirty="0">
                <a:ea typeface="宋体" pitchFamily="2" charset="-122"/>
              </a:rPr>
              <a:t>128&lt;=f&lt;=191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1800" dirty="0">
                <a:ea typeface="宋体" pitchFamily="2" charset="-122"/>
              </a:rPr>
              <a:t>                     255                    192&lt;=f&lt;=255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zh-CN" sz="1800" dirty="0"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1800" dirty="0">
                <a:ea typeface="宋体" pitchFamily="2" charset="-122"/>
              </a:rPr>
              <a:t>                     255-4f(</a:t>
            </a:r>
            <a:r>
              <a:rPr lang="en-US" altLang="zh-CN" sz="1800" dirty="0" err="1">
                <a:ea typeface="宋体" pitchFamily="2" charset="-122"/>
              </a:rPr>
              <a:t>x,y</a:t>
            </a:r>
            <a:r>
              <a:rPr lang="en-US" altLang="zh-CN" sz="1800" dirty="0">
                <a:ea typeface="宋体" pitchFamily="2" charset="-122"/>
              </a:rPr>
              <a:t>)        0&lt;=f&lt;=63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1800" dirty="0">
                <a:ea typeface="宋体" pitchFamily="2" charset="-122"/>
              </a:rPr>
              <a:t>   G(</a:t>
            </a:r>
            <a:r>
              <a:rPr lang="en-US" altLang="zh-CN" sz="1800" dirty="0" err="1">
                <a:ea typeface="宋体" pitchFamily="2" charset="-122"/>
              </a:rPr>
              <a:t>x,Y</a:t>
            </a:r>
            <a:r>
              <a:rPr lang="en-US" altLang="zh-CN" sz="1800" dirty="0">
                <a:ea typeface="宋体" pitchFamily="2" charset="-122"/>
              </a:rPr>
              <a:t>)=   4f(</a:t>
            </a:r>
            <a:r>
              <a:rPr lang="en-US" altLang="zh-CN" sz="1800" dirty="0" err="1">
                <a:ea typeface="宋体" pitchFamily="2" charset="-122"/>
              </a:rPr>
              <a:t>x,y</a:t>
            </a:r>
            <a:r>
              <a:rPr lang="en-US" altLang="zh-CN" sz="1800" dirty="0">
                <a:ea typeface="宋体" pitchFamily="2" charset="-122"/>
              </a:rPr>
              <a:t>)-</a:t>
            </a:r>
            <a:r>
              <a:rPr lang="en-US" altLang="zh-CN" sz="1800" dirty="0" smtClean="0">
                <a:ea typeface="宋体" pitchFamily="2" charset="-122"/>
              </a:rPr>
              <a:t>256         </a:t>
            </a:r>
            <a:r>
              <a:rPr lang="en-US" altLang="zh-CN" sz="1800" dirty="0">
                <a:ea typeface="宋体" pitchFamily="2" charset="-122"/>
              </a:rPr>
              <a:t>64&lt;=f&lt;=127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1800" dirty="0">
                <a:ea typeface="宋体" pitchFamily="2" charset="-122"/>
              </a:rPr>
              <a:t>                    255                    128&lt;=f&lt;=191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1800" dirty="0">
                <a:ea typeface="宋体" pitchFamily="2" charset="-122"/>
              </a:rPr>
              <a:t>                    </a:t>
            </a:r>
            <a:r>
              <a:rPr lang="en-US" altLang="zh-CN" sz="1800" dirty="0" smtClean="0">
                <a:ea typeface="宋体" pitchFamily="2" charset="-122"/>
              </a:rPr>
              <a:t>1023-4f(</a:t>
            </a:r>
            <a:r>
              <a:rPr lang="en-US" altLang="zh-CN" sz="1800" dirty="0" err="1" smtClean="0">
                <a:ea typeface="宋体" pitchFamily="2" charset="-122"/>
              </a:rPr>
              <a:t>x,y</a:t>
            </a:r>
            <a:r>
              <a:rPr lang="en-US" altLang="zh-CN" sz="1800" dirty="0">
                <a:ea typeface="宋体" pitchFamily="2" charset="-122"/>
              </a:rPr>
              <a:t>)      192&lt;=f&lt;=255</a:t>
            </a:r>
            <a:endParaRPr lang="en-US" altLang="zh-CN" sz="2800" dirty="0"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zh-CN" sz="1800" dirty="0"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1800" dirty="0">
                <a:ea typeface="宋体" pitchFamily="2" charset="-122"/>
              </a:rPr>
              <a:t>                    255                    0&lt;=f&lt;=63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1800" dirty="0">
                <a:ea typeface="宋体" pitchFamily="2" charset="-122"/>
              </a:rPr>
              <a:t>   B(</a:t>
            </a:r>
            <a:r>
              <a:rPr lang="en-US" altLang="zh-CN" sz="1800" dirty="0" err="1">
                <a:ea typeface="宋体" pitchFamily="2" charset="-122"/>
              </a:rPr>
              <a:t>x,y</a:t>
            </a:r>
            <a:r>
              <a:rPr lang="en-US" altLang="zh-CN" sz="1800" dirty="0">
                <a:ea typeface="宋体" pitchFamily="2" charset="-122"/>
              </a:rPr>
              <a:t>) </a:t>
            </a:r>
            <a:r>
              <a:rPr lang="en-US" altLang="zh-CN" sz="1800">
                <a:ea typeface="宋体" pitchFamily="2" charset="-122"/>
              </a:rPr>
              <a:t>=   </a:t>
            </a:r>
            <a:r>
              <a:rPr lang="en-US" altLang="zh-CN" sz="1800" smtClean="0">
                <a:ea typeface="宋体" pitchFamily="2" charset="-122"/>
              </a:rPr>
              <a:t>511-4f(</a:t>
            </a:r>
            <a:r>
              <a:rPr lang="en-US" altLang="zh-CN" sz="1800" dirty="0" err="1" smtClean="0">
                <a:ea typeface="宋体" pitchFamily="2" charset="-122"/>
              </a:rPr>
              <a:t>x,y</a:t>
            </a:r>
            <a:r>
              <a:rPr lang="en-US" altLang="zh-CN" sz="1800" dirty="0">
                <a:ea typeface="宋体" pitchFamily="2" charset="-122"/>
              </a:rPr>
              <a:t>)        64&lt;=f&lt;=127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1800" dirty="0">
                <a:ea typeface="宋体" pitchFamily="2" charset="-122"/>
              </a:rPr>
              <a:t>                    0                        128&lt;=f&lt;=191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1800" dirty="0">
                <a:ea typeface="宋体" pitchFamily="2" charset="-122"/>
              </a:rPr>
              <a:t>                    0                        192&lt;=f&lt;=255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zh-CN" sz="1800" dirty="0"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zh-CN" sz="1800" dirty="0"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zh-CN" altLang="en-US" sz="1800" dirty="0"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04727" y="1298230"/>
            <a:ext cx="44392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a typeface="宋体" pitchFamily="2" charset="-122"/>
              </a:rPr>
              <a:t>Gray level to color transformation</a:t>
            </a:r>
            <a:r>
              <a:rPr lang="en-US" altLang="zh-TW" sz="2800" dirty="0" smtClean="0">
                <a:ea typeface="PMingLiU" pitchFamily="18" charset="-120"/>
              </a:rPr>
              <a:t> </a:t>
            </a:r>
            <a:r>
              <a:rPr lang="en-US" altLang="zh-CN" sz="2800" dirty="0" smtClean="0">
                <a:ea typeface="宋体" pitchFamily="2" charset="-122"/>
              </a:rPr>
              <a:t>for achieving a wider range of </a:t>
            </a:r>
            <a:r>
              <a:rPr lang="en-US" altLang="zh-CN" sz="2800" dirty="0" err="1" smtClean="0">
                <a:ea typeface="宋体" pitchFamily="2" charset="-122"/>
              </a:rPr>
              <a:t>pseudocolor</a:t>
            </a:r>
            <a:r>
              <a:rPr lang="en-US" altLang="zh-CN" sz="2800" dirty="0" smtClean="0">
                <a:ea typeface="宋体" pitchFamily="2" charset="-122"/>
              </a:rPr>
              <a:t> enhancement results.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3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0993" y="1845425"/>
            <a:ext cx="4259272" cy="3693957"/>
          </a:xfrm>
          <a:prstGeom prst="rect">
            <a:avLst/>
          </a:prstGeom>
          <a:noFill/>
        </p:spPr>
      </p:pic>
      <p:pic>
        <p:nvPicPr>
          <p:cNvPr id="3123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1325" y="1845426"/>
            <a:ext cx="4266294" cy="3688443"/>
          </a:xfrm>
          <a:prstGeom prst="rect">
            <a:avLst/>
          </a:prstGeom>
          <a:noFill/>
        </p:spPr>
      </p:pic>
      <p:sp>
        <p:nvSpPr>
          <p:cNvPr id="4" name="Rectangle 6"/>
          <p:cNvSpPr txBox="1">
            <a:spLocks noChangeArrowheads="1"/>
          </p:cNvSpPr>
          <p:nvPr/>
        </p:nvSpPr>
        <p:spPr bwMode="auto">
          <a:xfrm>
            <a:off x="457200" y="599103"/>
            <a:ext cx="8229600" cy="68400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itchFamily="2" charset="-122"/>
                <a:cs typeface="+mj-cs"/>
              </a:rPr>
              <a:t>灰度级到彩色转换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138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Example</a:t>
            </a:r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宋体" pitchFamily="2" charset="-122"/>
            </a:endParaRPr>
          </a:p>
        </p:txBody>
      </p:sp>
      <p:pic>
        <p:nvPicPr>
          <p:cNvPr id="455684" name="Picture 4" descr="ancient_sea_voy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063" y="894950"/>
            <a:ext cx="8824912" cy="58134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4934" y="123849"/>
            <a:ext cx="8147118" cy="657529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4933" y="206681"/>
            <a:ext cx="8178799" cy="643009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3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95275" y="-200025"/>
            <a:ext cx="9734550" cy="7258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133" y="190426"/>
            <a:ext cx="8229600" cy="649059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068" y="218780"/>
            <a:ext cx="8212666" cy="641799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39" y="95133"/>
            <a:ext cx="8130328" cy="652689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5733" y="0"/>
            <a:ext cx="8111067" cy="650269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272" y="174175"/>
            <a:ext cx="7985023" cy="655109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9467" y="244487"/>
            <a:ext cx="8280400" cy="633329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067" y="208186"/>
            <a:ext cx="8280400" cy="636959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2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068" y="164894"/>
            <a:ext cx="8297332" cy="643009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2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867" y="185129"/>
            <a:ext cx="8161866" cy="646639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3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286" y="196087"/>
            <a:ext cx="8022714" cy="638169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95275" y="-200025"/>
            <a:ext cx="9734550" cy="7258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3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035" y="228233"/>
            <a:ext cx="7974098" cy="639379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3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261" y="103236"/>
            <a:ext cx="8312727" cy="655109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3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512" y="189621"/>
            <a:ext cx="8196349" cy="647849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4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" y="179979"/>
            <a:ext cx="8312727" cy="649059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4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139" y="177330"/>
            <a:ext cx="8196348" cy="647849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5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389" y="311936"/>
            <a:ext cx="8163098" cy="628489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5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513" y="220623"/>
            <a:ext cx="8163097" cy="641799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6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513" y="178326"/>
            <a:ext cx="8212974" cy="650269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6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262" y="179980"/>
            <a:ext cx="8279476" cy="649059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7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138" y="222702"/>
            <a:ext cx="8229600" cy="639379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95275" y="-200025"/>
            <a:ext cx="9734550" cy="7258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8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513" y="193584"/>
            <a:ext cx="8163097" cy="641799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8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35" y="188480"/>
            <a:ext cx="8196349" cy="640589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7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138" y="213440"/>
            <a:ext cx="8179724" cy="643009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1563" y="533400"/>
            <a:ext cx="7564437" cy="1143000"/>
          </a:xfrm>
          <a:noFill/>
          <a:ln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zh-CN" dirty="0" err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Pseudocolor</a:t>
            </a: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-Color 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Processing</a:t>
            </a:r>
            <a:b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zh-CN" altLang="en-US" b="1" dirty="0" smtClean="0">
                <a:latin typeface="Times New Roman" pitchFamily="18" charset="0"/>
                <a:ea typeface="+mn-ea"/>
                <a:cs typeface="Times New Roman" pitchFamily="18" charset="0"/>
              </a:rPr>
              <a:t>伪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彩色</a:t>
            </a:r>
            <a:r>
              <a:rPr lang="zh-CN" altLang="en-US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处理</a:t>
            </a:r>
            <a:endParaRPr lang="en-US" altLang="zh-CN" b="1" dirty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456707" name="Picture 3" descr="1_1-1-21-150_2003032211532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220" y="2042652"/>
            <a:ext cx="4247536" cy="3185652"/>
          </a:xfrm>
          <a:prstGeom prst="rect">
            <a:avLst/>
          </a:prstGeom>
          <a:noFill/>
        </p:spPr>
      </p:pic>
      <p:pic>
        <p:nvPicPr>
          <p:cNvPr id="456708" name="Picture 4" descr="1_1-1-21-150_20030322141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4" y="2027905"/>
            <a:ext cx="4395019" cy="32195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6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706" grpId="0" animBg="1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9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8516" y="157475"/>
            <a:ext cx="7999793" cy="646639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0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137" y="184324"/>
            <a:ext cx="8129847" cy="645429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9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513" y="162228"/>
            <a:ext cx="8206540" cy="652689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263" y="295301"/>
            <a:ext cx="8129846" cy="632119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36" y="107189"/>
            <a:ext cx="8246226" cy="655109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8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513" y="231582"/>
            <a:ext cx="8296102" cy="633329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95275" y="-200025"/>
            <a:ext cx="9734550" cy="7258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8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764" y="220243"/>
            <a:ext cx="8262851" cy="639379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8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263" y="247281"/>
            <a:ext cx="8362602" cy="639379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9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011" y="198692"/>
            <a:ext cx="8296102" cy="643009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9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8888" y="228933"/>
            <a:ext cx="8196348" cy="632119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0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389" y="264489"/>
            <a:ext cx="8096595" cy="639379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0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8887" y="250723"/>
            <a:ext cx="8129848" cy="64100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1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65" y="207952"/>
            <a:ext cx="8030095" cy="639379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262" y="208524"/>
            <a:ext cx="8279476" cy="643009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2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513" y="189621"/>
            <a:ext cx="8196349" cy="647849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2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35" y="228189"/>
            <a:ext cx="8212975" cy="643009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95275" y="-200025"/>
            <a:ext cx="9734550" cy="7258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1" name="Rectangle 3"/>
          <p:cNvSpPr>
            <a:spLocks noChangeArrowheads="1"/>
          </p:cNvSpPr>
          <p:nvPr/>
        </p:nvSpPr>
        <p:spPr bwMode="auto">
          <a:xfrm>
            <a:off x="3294051" y="1387412"/>
            <a:ext cx="2729916" cy="7668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zh-CN" altLang="en-US" sz="4400" b="1" dirty="0">
                <a:latin typeface="+mj-ea"/>
                <a:ea typeface="+mj-ea"/>
              </a:rPr>
              <a:t>看见</a:t>
            </a:r>
            <a:r>
              <a:rPr lang="zh-CN" altLang="en-US" sz="4400" b="1" dirty="0" smtClean="0">
                <a:latin typeface="+mj-ea"/>
                <a:ea typeface="+mj-ea"/>
              </a:rPr>
              <a:t>声音</a:t>
            </a:r>
            <a:r>
              <a:rPr lang="en-US" altLang="zh-CN" sz="4400" b="1" dirty="0" smtClean="0">
                <a:latin typeface="+mj-ea"/>
                <a:ea typeface="+mj-ea"/>
              </a:rPr>
              <a:t>?</a:t>
            </a:r>
            <a:endParaRPr lang="zh-CN" altLang="en-US" sz="4400" b="1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4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3525" y="1227138"/>
            <a:ext cx="8545513" cy="53768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  <p:sp>
        <p:nvSpPr>
          <p:cNvPr id="447491" name="Rectangle 3"/>
          <p:cNvSpPr>
            <a:spLocks noChangeArrowheads="1"/>
          </p:cNvSpPr>
          <p:nvPr/>
        </p:nvSpPr>
        <p:spPr bwMode="auto">
          <a:xfrm>
            <a:off x="3576663" y="328788"/>
            <a:ext cx="3012044" cy="7668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zh-CN" altLang="en-US" sz="4400" b="1" dirty="0" smtClean="0">
                <a:latin typeface="+mj-ea"/>
                <a:ea typeface="+mj-ea"/>
              </a:rPr>
              <a:t>看见的声音</a:t>
            </a:r>
            <a:endParaRPr lang="zh-CN" altLang="en-US" sz="4400" b="1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4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350" y="1312863"/>
            <a:ext cx="8429625" cy="51069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  <p:sp>
        <p:nvSpPr>
          <p:cNvPr id="445443" name="Rectangle 3"/>
          <p:cNvSpPr>
            <a:spLocks noChangeArrowheads="1"/>
          </p:cNvSpPr>
          <p:nvPr/>
        </p:nvSpPr>
        <p:spPr bwMode="auto">
          <a:xfrm>
            <a:off x="3476984" y="302342"/>
            <a:ext cx="3012044" cy="7668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zh-CN" altLang="en-US" sz="4400" b="1" dirty="0" smtClean="0">
                <a:latin typeface="+mn-ea"/>
              </a:rPr>
              <a:t>看见的声音</a:t>
            </a:r>
            <a:endParaRPr lang="zh-CN" altLang="en-US" sz="4400" b="1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6" y="274638"/>
            <a:ext cx="8414084" cy="624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1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194" name="Picture 2" descr="img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2955" y="262191"/>
            <a:ext cx="8332839" cy="63224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242" name="Picture 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6819" y="800244"/>
            <a:ext cx="7359517" cy="4021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394243" name="Rectangle 3"/>
          <p:cNvSpPr>
            <a:spLocks noChangeArrowheads="1"/>
          </p:cNvSpPr>
          <p:nvPr/>
        </p:nvSpPr>
        <p:spPr bwMode="auto">
          <a:xfrm>
            <a:off x="2569064" y="0"/>
            <a:ext cx="4226414" cy="7668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altLang="zh-CN" sz="4400" dirty="0">
                <a:ea typeface="宋体" pitchFamily="2" charset="-122"/>
                <a:cs typeface="Times New Roman" pitchFamily="18" charset="0"/>
              </a:rPr>
              <a:t>Motor Activation </a:t>
            </a:r>
          </a:p>
        </p:txBody>
      </p:sp>
      <p:sp>
        <p:nvSpPr>
          <p:cNvPr id="394244" name="Rectangle 4"/>
          <p:cNvSpPr>
            <a:spLocks noChangeArrowheads="1"/>
          </p:cNvSpPr>
          <p:nvPr/>
        </p:nvSpPr>
        <p:spPr bwMode="auto">
          <a:xfrm>
            <a:off x="491072" y="4808374"/>
            <a:ext cx="7398326" cy="5822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>
              <a:tabLst>
                <a:tab pos="2803525" algn="l"/>
                <a:tab pos="5654675" algn="l"/>
              </a:tabLst>
            </a:pPr>
            <a:r>
              <a:rPr lang="zh-CN" altLang="en-US" sz="3200" dirty="0" smtClean="0">
                <a:ea typeface="宋体" pitchFamily="2" charset="-122"/>
                <a:cs typeface="Times New Roman" pitchFamily="18" charset="0"/>
              </a:rPr>
              <a:t>          1 </a:t>
            </a:r>
            <a:r>
              <a:rPr lang="en-US" altLang="zh-CN" sz="3200" dirty="0" smtClean="0">
                <a:ea typeface="宋体" pitchFamily="2" charset="-122"/>
                <a:cs typeface="Times New Roman" pitchFamily="18" charset="0"/>
              </a:rPr>
              <a:t>Hz             2 Hz              3 Hz</a:t>
            </a:r>
            <a:endParaRPr lang="en-US" altLang="zh-CN" sz="3200" dirty="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394251" name="Rectangle 11"/>
          <p:cNvSpPr>
            <a:spLocks noChangeArrowheads="1"/>
          </p:cNvSpPr>
          <p:nvPr/>
        </p:nvSpPr>
        <p:spPr bwMode="auto">
          <a:xfrm>
            <a:off x="702090" y="5733472"/>
            <a:ext cx="8301954" cy="10746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sz="3200" dirty="0" err="1" smtClean="0">
                <a:ea typeface="宋体" pitchFamily="2" charset="-122"/>
                <a:cs typeface="Times New Roman" pitchFamily="18" charset="0"/>
              </a:rPr>
              <a:t>Schlaug</a:t>
            </a:r>
            <a:r>
              <a:rPr lang="en-US" altLang="zh-CN" sz="3200" dirty="0" smtClean="0">
                <a:ea typeface="宋体" pitchFamily="2" charset="-122"/>
                <a:cs typeface="Times New Roman" pitchFamily="18" charset="0"/>
              </a:rPr>
              <a:t>, et al, 1995,  </a:t>
            </a:r>
          </a:p>
          <a:p>
            <a:r>
              <a:rPr lang="en-US" altLang="zh-CN" sz="3200" dirty="0" smtClean="0">
                <a:ea typeface="宋体" pitchFamily="2" charset="-122"/>
                <a:cs typeface="Times New Roman" pitchFamily="18" charset="0"/>
              </a:rPr>
              <a:t>Harvard Medical School and Beth Israel Hospital</a:t>
            </a:r>
            <a:endParaRPr lang="en-US" altLang="zh-CN" sz="3200" dirty="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8563" y="5263659"/>
            <a:ext cx="67700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200" dirty="0" smtClean="0">
                <a:solidFill>
                  <a:prstClr val="black"/>
                </a:solidFill>
                <a:ea typeface="宋体" pitchFamily="2" charset="-122"/>
                <a:cs typeface="Times New Roman" pitchFamily="18" charset="0"/>
              </a:rPr>
              <a:t>Right Index Finger Movement</a:t>
            </a:r>
            <a:endParaRPr lang="en-US" altLang="zh-CN" sz="3200" dirty="0">
              <a:solidFill>
                <a:prstClr val="black"/>
              </a:solidFill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7" name="Text Box 3"/>
          <p:cNvSpPr txBox="1">
            <a:spLocks noChangeArrowheads="1"/>
          </p:cNvSpPr>
          <p:nvPr/>
        </p:nvSpPr>
        <p:spPr bwMode="auto">
          <a:xfrm>
            <a:off x="3717925" y="204788"/>
            <a:ext cx="1972015" cy="76944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kumimoji="1" lang="en-US" altLang="zh-CN" sz="4400" dirty="0">
                <a:ea typeface="华文新魏" pitchFamily="2" charset="-122"/>
              </a:rPr>
              <a:t>FLASH</a:t>
            </a:r>
          </a:p>
        </p:txBody>
      </p:sp>
      <p:sp>
        <p:nvSpPr>
          <p:cNvPr id="390148" name="Text Box 4"/>
          <p:cNvSpPr txBox="1">
            <a:spLocks noChangeArrowheads="1"/>
          </p:cNvSpPr>
          <p:nvPr/>
        </p:nvSpPr>
        <p:spPr bwMode="auto">
          <a:xfrm>
            <a:off x="2492425" y="6133525"/>
            <a:ext cx="4698722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3200" dirty="0">
                <a:latin typeface="+mn-ea"/>
              </a:rPr>
              <a:t>注意一种武器喷出的彩条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506905" name="ShockwaveFlash2" r:id="rId2" imgW="8153280" imgH="5105520"/>
        </mc:Choice>
        <mc:Fallback>
          <p:control name="ShockwaveFlash2" r:id="rId2" imgW="8153280" imgH="5105520">
            <p:pic>
              <p:nvPicPr>
                <p:cNvPr id="2" name="ShockwaveFlash2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488950" y="990600"/>
                  <a:ext cx="8153400" cy="5105400"/>
                </a:xfrm>
                <a:prstGeom prst="rect">
                  <a:avLst/>
                </a:prstGeom>
                <a:noFill/>
                <a:ln w="12700">
                  <a:miter lim="800000"/>
                  <a:headEnd type="none" w="sm" len="sm"/>
                  <a:tailEnd type="none" w="sm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spid="507929" name="ShockwaveFlash2" r:id="rId2" imgW="8196120" imgH="6134040"/>
        </mc:Choice>
        <mc:Fallback>
          <p:control name="ShockwaveFlash2" r:id="rId2" imgW="8196120" imgH="6134040">
            <p:pic>
              <p:nvPicPr>
                <p:cNvPr id="2" name="ShockwaveFlash2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561975" y="309563"/>
                  <a:ext cx="8196263" cy="6134100"/>
                </a:xfrm>
                <a:prstGeom prst="rect">
                  <a:avLst/>
                </a:prstGeom>
                <a:noFill/>
                <a:ln w="12700">
                  <a:miter lim="800000"/>
                  <a:headEnd type="none" w="sm" len="sm"/>
                  <a:tailEnd type="none" w="sm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80968" y="648929"/>
            <a:ext cx="3923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/>
              <a:t>目 录</a:t>
            </a:r>
            <a:endParaRPr lang="zh-CN" altLang="en-US" sz="4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45342" y="2005781"/>
            <a:ext cx="6828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sz="3200" dirty="0" smtClean="0"/>
              <a:t>伪彩色处理</a:t>
            </a:r>
            <a:endParaRPr lang="en-US" altLang="zh-CN" sz="3200" dirty="0" smtClean="0"/>
          </a:p>
          <a:p>
            <a:pPr marL="457200" indent="-457200">
              <a:buAutoNum type="arabicPeriod"/>
            </a:pPr>
            <a:endParaRPr lang="en-US" altLang="zh-CN" sz="3200" dirty="0" smtClean="0"/>
          </a:p>
          <a:p>
            <a:pPr marL="457200" indent="-457200">
              <a:buAutoNum type="arabicPeriod"/>
            </a:pPr>
            <a:r>
              <a:rPr lang="zh-CN" altLang="en-US" sz="3200" b="1" dirty="0" smtClean="0">
                <a:solidFill>
                  <a:srgbClr val="0000FF"/>
                </a:solidFill>
              </a:rPr>
              <a:t>假彩色处理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7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6692" y="2241236"/>
            <a:ext cx="6870700" cy="366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8756" name="Text Box 4"/>
          <p:cNvSpPr txBox="1">
            <a:spLocks noChangeArrowheads="1"/>
          </p:cNvSpPr>
          <p:nvPr/>
        </p:nvSpPr>
        <p:spPr bwMode="auto">
          <a:xfrm>
            <a:off x="1755058" y="5862638"/>
            <a:ext cx="6360242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ea typeface="宋体" pitchFamily="2" charset="-122"/>
              </a:rPr>
              <a:t>一幅</a:t>
            </a:r>
            <a:r>
              <a:rPr lang="zh-CN" altLang="en-US" sz="3200" b="1" dirty="0">
                <a:solidFill>
                  <a:srgbClr val="0000FF"/>
                </a:solidFill>
                <a:ea typeface="宋体" pitchFamily="2" charset="-122"/>
              </a:rPr>
              <a:t>彩色图像</a:t>
            </a:r>
            <a:r>
              <a:rPr lang="zh-CN" altLang="en-US" sz="3200" dirty="0">
                <a:ea typeface="宋体" pitchFamily="2" charset="-122"/>
              </a:rPr>
              <a:t>到另一幅</a:t>
            </a:r>
            <a:r>
              <a:rPr lang="zh-CN" altLang="en-US" sz="3200" b="1" dirty="0">
                <a:solidFill>
                  <a:srgbClr val="0000FF"/>
                </a:solidFill>
                <a:ea typeface="宋体" pitchFamily="2" charset="-122"/>
              </a:rPr>
              <a:t>彩色图像</a:t>
            </a:r>
          </a:p>
        </p:txBody>
      </p:sp>
      <p:sp>
        <p:nvSpPr>
          <p:cNvPr id="458757" name="Rectangle 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80220" y="0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False-Color   </a:t>
            </a:r>
            <a:r>
              <a:rPr lang="zh-CN" altLang="en-US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假彩色</a:t>
            </a:r>
          </a:p>
        </p:txBody>
      </p:sp>
      <p:sp>
        <p:nvSpPr>
          <p:cNvPr id="458754" name="Text Box 2"/>
          <p:cNvSpPr txBox="1">
            <a:spLocks noChangeArrowheads="1"/>
          </p:cNvSpPr>
          <p:nvPr/>
        </p:nvSpPr>
        <p:spPr bwMode="auto">
          <a:xfrm>
            <a:off x="486698" y="926482"/>
            <a:ext cx="823661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3200" dirty="0">
                <a:ea typeface="PMingLiU" pitchFamily="18" charset="-120"/>
                <a:cs typeface="Times New Roman" pitchFamily="18" charset="0"/>
              </a:rPr>
              <a:t>Color to color transformation</a:t>
            </a:r>
            <a:r>
              <a:rPr lang="en-US" altLang="zh-TW" sz="3200" dirty="0">
                <a:ea typeface="PMingLiU" pitchFamily="18" charset="-120"/>
                <a:cs typeface="Times New Roman" pitchFamily="18" charset="0"/>
              </a:rPr>
              <a:t> </a:t>
            </a:r>
            <a:r>
              <a:rPr lang="en-US" altLang="zh-CN" sz="3200" dirty="0">
                <a:ea typeface="PMingLiU" pitchFamily="18" charset="-120"/>
                <a:cs typeface="Times New Roman" pitchFamily="18" charset="0"/>
              </a:rPr>
              <a:t>for achieving a wider range of </a:t>
            </a:r>
            <a:r>
              <a:rPr lang="en-US" altLang="zh-CN" sz="3200" dirty="0" err="1">
                <a:ea typeface="PMingLiU" pitchFamily="18" charset="-120"/>
                <a:cs typeface="Times New Roman" pitchFamily="18" charset="0"/>
              </a:rPr>
              <a:t>pseudocolor</a:t>
            </a:r>
            <a:r>
              <a:rPr lang="en-US" altLang="zh-CN" sz="3200" dirty="0">
                <a:ea typeface="PMingLiU" pitchFamily="18" charset="-120"/>
                <a:cs typeface="Times New Roman" pitchFamily="18" charset="0"/>
              </a:rPr>
              <a:t> enhancement results.</a:t>
            </a:r>
          </a:p>
          <a:p>
            <a:r>
              <a:rPr lang="zh-CN" altLang="en-US" sz="3200" dirty="0">
                <a:latin typeface="+mn-ea"/>
              </a:rPr>
              <a:t>彩色到彩色</a:t>
            </a:r>
            <a:r>
              <a:rPr lang="zh-CN" altLang="en-US" sz="3200" dirty="0" smtClean="0">
                <a:latin typeface="+mn-ea"/>
              </a:rPr>
              <a:t>转换。</a:t>
            </a:r>
            <a:endParaRPr lang="en-US" altLang="zh-CN" sz="32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95275" y="-200025"/>
            <a:ext cx="9734550" cy="7258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1586" name="Object 2"/>
          <p:cNvGraphicFramePr>
            <a:graphicFrameLocks noChangeAspect="1"/>
          </p:cNvGraphicFramePr>
          <p:nvPr/>
        </p:nvGraphicFramePr>
        <p:xfrm>
          <a:off x="2133600" y="381000"/>
          <a:ext cx="4551363" cy="60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169" name="Image" r:id="rId4" imgW="6582694" imgH="8819048" progId="">
                  <p:embed/>
                </p:oleObj>
              </mc:Choice>
              <mc:Fallback>
                <p:oleObj name="Image" r:id="rId4" imgW="6582694" imgH="8819048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81000"/>
                        <a:ext cx="4551363" cy="609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FF0000"/>
                            </a:solidFill>
                            <a:miter lim="800000"/>
                            <a:headEnd type="none" w="sm" len="sm"/>
                            <a:tailEnd type="none" w="sm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1587" name="Rectangle 3"/>
          <p:cNvSpPr>
            <a:spLocks noChangeArrowheads="1"/>
          </p:cNvSpPr>
          <p:nvPr/>
        </p:nvSpPr>
        <p:spPr bwMode="auto">
          <a:xfrm>
            <a:off x="7315200" y="1524000"/>
            <a:ext cx="1003481" cy="5822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原图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5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  <p:sp>
        <p:nvSpPr>
          <p:cNvPr id="449540" name="Rectangle 4"/>
          <p:cNvSpPr>
            <a:spLocks noChangeArrowheads="1"/>
          </p:cNvSpPr>
          <p:nvPr/>
        </p:nvSpPr>
        <p:spPr bwMode="auto">
          <a:xfrm>
            <a:off x="5638800" y="1447800"/>
            <a:ext cx="3055325" cy="10746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假彩色处理</a:t>
            </a:r>
          </a:p>
          <a:p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用计算机上口红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634" name="Picture 2" descr="img835439_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109663"/>
            <a:ext cx="7391400" cy="4786312"/>
          </a:xfrm>
          <a:prstGeom prst="rect">
            <a:avLst/>
          </a:prstGeom>
          <a:noFill/>
        </p:spPr>
      </p:pic>
      <p:sp>
        <p:nvSpPr>
          <p:cNvPr id="453635" name="Rectangle 3"/>
          <p:cNvSpPr>
            <a:spLocks noChangeArrowheads="1"/>
          </p:cNvSpPr>
          <p:nvPr/>
        </p:nvSpPr>
        <p:spPr bwMode="auto">
          <a:xfrm>
            <a:off x="3263593" y="234900"/>
            <a:ext cx="3004029" cy="7668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zh-CN" altLang="en-US" sz="4400" b="1" dirty="0">
                <a:latin typeface="+mj-ea"/>
                <a:ea typeface="+mj-ea"/>
              </a:rPr>
              <a:t>假彩色处理</a:t>
            </a:r>
          </a:p>
        </p:txBody>
      </p:sp>
      <p:sp>
        <p:nvSpPr>
          <p:cNvPr id="453636" name="Rectangle 4"/>
          <p:cNvSpPr>
            <a:spLocks noChangeArrowheads="1"/>
          </p:cNvSpPr>
          <p:nvPr/>
        </p:nvSpPr>
        <p:spPr bwMode="auto">
          <a:xfrm>
            <a:off x="3059113" y="6019800"/>
            <a:ext cx="3055325" cy="5822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zh-CN" altLang="en-US" sz="3200" dirty="0">
                <a:latin typeface="+mn-ea"/>
              </a:rPr>
              <a:t>给舌头上口红？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Text Box 2"/>
          <p:cNvSpPr txBox="1">
            <a:spLocks noChangeArrowheads="1"/>
          </p:cNvSpPr>
          <p:nvPr/>
        </p:nvSpPr>
        <p:spPr bwMode="auto">
          <a:xfrm>
            <a:off x="118536" y="0"/>
            <a:ext cx="88900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>
                <a:cs typeface="Times New Roman" pitchFamily="18" charset="0"/>
              </a:rPr>
              <a:t>Gray </a:t>
            </a:r>
            <a:r>
              <a:rPr lang="en-US" altLang="zh-CN" sz="4000" dirty="0" smtClean="0">
                <a:cs typeface="Times New Roman" pitchFamily="18" charset="0"/>
              </a:rPr>
              <a:t>Level </a:t>
            </a:r>
            <a:r>
              <a:rPr lang="en-US" altLang="zh-CN" sz="4000" dirty="0">
                <a:cs typeface="Times New Roman" pitchFamily="18" charset="0"/>
              </a:rPr>
              <a:t>to </a:t>
            </a:r>
            <a:r>
              <a:rPr lang="en-US" altLang="zh-CN" sz="4000" dirty="0" smtClean="0">
                <a:cs typeface="Times New Roman" pitchFamily="18" charset="0"/>
              </a:rPr>
              <a:t>Color </a:t>
            </a:r>
            <a:r>
              <a:rPr lang="en-US" altLang="zh-CN" sz="4000" dirty="0">
                <a:cs typeface="Times New Roman" pitchFamily="18" charset="0"/>
              </a:rPr>
              <a:t>T</a:t>
            </a:r>
            <a:r>
              <a:rPr lang="en-US" altLang="zh-CN" sz="4000" dirty="0" smtClean="0">
                <a:cs typeface="Times New Roman" pitchFamily="18" charset="0"/>
              </a:rPr>
              <a:t>ransformation</a:t>
            </a:r>
            <a:r>
              <a:rPr lang="en-US" altLang="zh-TW" sz="4000" dirty="0" smtClean="0">
                <a:cs typeface="Times New Roman" pitchFamily="18" charset="0"/>
              </a:rPr>
              <a:t> </a:t>
            </a:r>
            <a:r>
              <a:rPr lang="en-US" altLang="zh-TW" sz="4000" dirty="0">
                <a:cs typeface="Times New Roman" pitchFamily="18" charset="0"/>
              </a:rPr>
              <a:t>U</a:t>
            </a:r>
            <a:r>
              <a:rPr lang="en-US" altLang="zh-CN" sz="4000" dirty="0" smtClean="0">
                <a:cs typeface="Times New Roman" pitchFamily="18" charset="0"/>
              </a:rPr>
              <a:t>sed </a:t>
            </a:r>
            <a:r>
              <a:rPr lang="en-US" altLang="zh-CN" sz="4000" dirty="0">
                <a:cs typeface="Times New Roman" pitchFamily="18" charset="0"/>
              </a:rPr>
              <a:t>in </a:t>
            </a:r>
            <a:r>
              <a:rPr lang="en-US" altLang="zh-CN" sz="4000" dirty="0" smtClean="0">
                <a:cs typeface="Times New Roman" pitchFamily="18" charset="0"/>
              </a:rPr>
              <a:t>Multi-Spectral </a:t>
            </a:r>
            <a:r>
              <a:rPr lang="en-US" altLang="zh-CN" sz="4000" dirty="0">
                <a:cs typeface="Times New Roman" pitchFamily="18" charset="0"/>
              </a:rPr>
              <a:t>I</a:t>
            </a:r>
            <a:r>
              <a:rPr lang="en-US" altLang="zh-CN" sz="4000" dirty="0" smtClean="0">
                <a:cs typeface="Times New Roman" pitchFamily="18" charset="0"/>
              </a:rPr>
              <a:t>mage Processing</a:t>
            </a:r>
          </a:p>
          <a:p>
            <a:pPr algn="ctr"/>
            <a:r>
              <a:rPr lang="zh-CN" altLang="en-US" sz="4000" b="1" dirty="0" smtClean="0">
                <a:cs typeface="Times New Roman" pitchFamily="18" charset="0"/>
              </a:rPr>
              <a:t>多</a:t>
            </a:r>
            <a:r>
              <a:rPr lang="zh-CN" altLang="en-US" sz="4000" b="1" dirty="0">
                <a:cs typeface="Times New Roman" pitchFamily="18" charset="0"/>
              </a:rPr>
              <a:t>光谱图像处理</a:t>
            </a:r>
            <a:endParaRPr lang="zh-TW" altLang="en-US" sz="4000" b="1" dirty="0">
              <a:cs typeface="Times New Roman" pitchFamily="18" charset="0"/>
            </a:endParaRPr>
          </a:p>
        </p:txBody>
      </p:sp>
      <p:pic>
        <p:nvPicPr>
          <p:cNvPr id="4597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29068" y="3472726"/>
            <a:ext cx="6732587" cy="329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9780" name="Text Box 4"/>
          <p:cNvSpPr txBox="1">
            <a:spLocks noChangeArrowheads="1"/>
          </p:cNvSpPr>
          <p:nvPr/>
        </p:nvSpPr>
        <p:spPr bwMode="auto">
          <a:xfrm>
            <a:off x="206477" y="1773288"/>
            <a:ext cx="8937523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3200" dirty="0">
                <a:ea typeface="宋体" pitchFamily="2" charset="-122"/>
              </a:rPr>
              <a:t>It is often of interest to combine several monochrome images (which are formed by different spectrum band) into a single color composite.</a:t>
            </a:r>
            <a:r>
              <a:rPr lang="zh-CN" altLang="en-US" sz="3200" b="1" dirty="0">
                <a:solidFill>
                  <a:srgbClr val="0000FF"/>
                </a:solidFill>
                <a:ea typeface="宋体" pitchFamily="2" charset="-122"/>
              </a:rPr>
              <a:t>多幅灰度图像</a:t>
            </a:r>
            <a:r>
              <a:rPr lang="zh-CN" altLang="en-US" sz="3200" dirty="0">
                <a:ea typeface="宋体" pitchFamily="2" charset="-122"/>
              </a:rPr>
              <a:t>到一幅</a:t>
            </a:r>
            <a:r>
              <a:rPr lang="zh-CN" altLang="en-US" sz="3200" b="1" dirty="0">
                <a:solidFill>
                  <a:srgbClr val="0000FF"/>
                </a:solidFill>
                <a:ea typeface="宋体" pitchFamily="2" charset="-122"/>
              </a:rPr>
              <a:t>彩色</a:t>
            </a:r>
            <a:r>
              <a:rPr lang="zh-CN" altLang="en-US" sz="3200" b="1" dirty="0" smtClean="0">
                <a:solidFill>
                  <a:srgbClr val="0000FF"/>
                </a:solidFill>
                <a:ea typeface="宋体" pitchFamily="2" charset="-122"/>
              </a:rPr>
              <a:t>图像</a:t>
            </a:r>
            <a:r>
              <a:rPr lang="en-US" altLang="zh-CN" sz="3200" b="1" dirty="0" smtClean="0">
                <a:solidFill>
                  <a:srgbClr val="0000FF"/>
                </a:solidFill>
                <a:ea typeface="宋体" pitchFamily="2" charset="-122"/>
              </a:rPr>
              <a:t>.</a:t>
            </a:r>
            <a:endParaRPr lang="zh-CN" altLang="en-US" sz="3200" b="1" dirty="0">
              <a:solidFill>
                <a:srgbClr val="0000FF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Text Box 2"/>
          <p:cNvSpPr txBox="1">
            <a:spLocks noChangeArrowheads="1"/>
          </p:cNvSpPr>
          <p:nvPr/>
        </p:nvSpPr>
        <p:spPr bwMode="auto">
          <a:xfrm>
            <a:off x="585788" y="538163"/>
            <a:ext cx="3681412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dirty="0">
                <a:ea typeface="宋体" pitchFamily="2" charset="-122"/>
              </a:rPr>
              <a:t>(a)-(d) show four spectral satellite images: blue, green, red, and near-infrared. (e) is the full-color image obtained by combining the first three images into a RBG image. (f) is the combination of (a), (b) and (e). Notation: near-infrared band is strongly responsive to the biomass components of a scene.</a:t>
            </a:r>
          </a:p>
        </p:txBody>
      </p:sp>
      <p:grpSp>
        <p:nvGrpSpPr>
          <p:cNvPr id="460803" name="Group 3"/>
          <p:cNvGrpSpPr>
            <a:grpSpLocks/>
          </p:cNvGrpSpPr>
          <p:nvPr/>
        </p:nvGrpSpPr>
        <p:grpSpPr bwMode="auto">
          <a:xfrm>
            <a:off x="4276725" y="550863"/>
            <a:ext cx="4516438" cy="6249987"/>
            <a:chOff x="2502" y="270"/>
            <a:chExt cx="2845" cy="3937"/>
          </a:xfrm>
        </p:grpSpPr>
        <p:pic>
          <p:nvPicPr>
            <p:cNvPr id="46080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06" y="589"/>
              <a:ext cx="2215" cy="3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60805" name="Text Box 5"/>
            <p:cNvSpPr txBox="1">
              <a:spLocks noChangeArrowheads="1"/>
            </p:cNvSpPr>
            <p:nvPr/>
          </p:nvSpPr>
          <p:spPr bwMode="auto">
            <a:xfrm>
              <a:off x="3096" y="271"/>
              <a:ext cx="32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(a)</a:t>
              </a:r>
            </a:p>
          </p:txBody>
        </p:sp>
        <p:sp>
          <p:nvSpPr>
            <p:cNvPr id="460806" name="Text Box 6"/>
            <p:cNvSpPr txBox="1">
              <a:spLocks noChangeArrowheads="1"/>
            </p:cNvSpPr>
            <p:nvPr/>
          </p:nvSpPr>
          <p:spPr bwMode="auto">
            <a:xfrm>
              <a:off x="4247" y="270"/>
              <a:ext cx="3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(b)</a:t>
              </a:r>
            </a:p>
          </p:txBody>
        </p:sp>
        <p:sp>
          <p:nvSpPr>
            <p:cNvPr id="460807" name="Text Box 7"/>
            <p:cNvSpPr txBox="1">
              <a:spLocks noChangeArrowheads="1"/>
            </p:cNvSpPr>
            <p:nvPr/>
          </p:nvSpPr>
          <p:spPr bwMode="auto">
            <a:xfrm>
              <a:off x="2502" y="2108"/>
              <a:ext cx="32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(c)</a:t>
              </a:r>
            </a:p>
          </p:txBody>
        </p:sp>
        <p:sp>
          <p:nvSpPr>
            <p:cNvPr id="460808" name="Text Box 8"/>
            <p:cNvSpPr txBox="1">
              <a:spLocks noChangeArrowheads="1"/>
            </p:cNvSpPr>
            <p:nvPr/>
          </p:nvSpPr>
          <p:spPr bwMode="auto">
            <a:xfrm>
              <a:off x="5007" y="2117"/>
              <a:ext cx="3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(d)</a:t>
              </a:r>
            </a:p>
          </p:txBody>
        </p:sp>
        <p:sp>
          <p:nvSpPr>
            <p:cNvPr id="460809" name="Text Box 9"/>
            <p:cNvSpPr txBox="1">
              <a:spLocks noChangeArrowheads="1"/>
            </p:cNvSpPr>
            <p:nvPr/>
          </p:nvSpPr>
          <p:spPr bwMode="auto">
            <a:xfrm>
              <a:off x="3142" y="3910"/>
              <a:ext cx="32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(e)</a:t>
              </a:r>
            </a:p>
          </p:txBody>
        </p:sp>
        <p:sp>
          <p:nvSpPr>
            <p:cNvPr id="460810" name="Text Box 10"/>
            <p:cNvSpPr txBox="1">
              <a:spLocks noChangeArrowheads="1"/>
            </p:cNvSpPr>
            <p:nvPr/>
          </p:nvSpPr>
          <p:spPr bwMode="auto">
            <a:xfrm>
              <a:off x="4239" y="3919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(f)</a:t>
              </a:r>
            </a:p>
          </p:txBody>
        </p:sp>
      </p:grpSp>
      <p:sp>
        <p:nvSpPr>
          <p:cNvPr id="460811" name="Line 11"/>
          <p:cNvSpPr>
            <a:spLocks noChangeShapeType="1"/>
          </p:cNvSpPr>
          <p:nvPr/>
        </p:nvSpPr>
        <p:spPr bwMode="auto">
          <a:xfrm flipH="1">
            <a:off x="4325938" y="5703888"/>
            <a:ext cx="1276350" cy="4206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60812" name="Text Box 12"/>
          <p:cNvSpPr txBox="1">
            <a:spLocks noChangeArrowheads="1"/>
          </p:cNvSpPr>
          <p:nvPr/>
        </p:nvSpPr>
        <p:spPr bwMode="auto">
          <a:xfrm>
            <a:off x="2390775" y="6050066"/>
            <a:ext cx="2001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dirty="0">
                <a:ea typeface="宋体" pitchFamily="2" charset="-122"/>
              </a:rPr>
              <a:t>Potomac River</a:t>
            </a:r>
          </a:p>
        </p:txBody>
      </p:sp>
      <p:sp>
        <p:nvSpPr>
          <p:cNvPr id="460813" name="Text Box 13"/>
          <p:cNvSpPr txBox="1">
            <a:spLocks noChangeArrowheads="1"/>
          </p:cNvSpPr>
          <p:nvPr/>
        </p:nvSpPr>
        <p:spPr bwMode="auto">
          <a:xfrm>
            <a:off x="474663" y="4940300"/>
            <a:ext cx="37226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+mn-ea"/>
              </a:rPr>
              <a:t>华盛顿特区的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蓝、绿、红，近红外</a:t>
            </a:r>
            <a:r>
              <a:rPr lang="zh-CN" altLang="en-US" dirty="0">
                <a:latin typeface="+mn-ea"/>
              </a:rPr>
              <a:t>，</a:t>
            </a:r>
            <a:r>
              <a:rPr lang="en-US" altLang="zh-CN" dirty="0" err="1">
                <a:latin typeface="+mn-ea"/>
              </a:rPr>
              <a:t>r+g+b</a:t>
            </a:r>
            <a:r>
              <a:rPr lang="en-US" altLang="zh-CN" dirty="0">
                <a:latin typeface="+mn-ea"/>
              </a:rPr>
              <a:t>, </a:t>
            </a:r>
            <a:r>
              <a:rPr lang="en-US" altLang="zh-CN" b="1" dirty="0" err="1">
                <a:solidFill>
                  <a:srgbClr val="0000FF"/>
                </a:solidFill>
                <a:latin typeface="+mn-ea"/>
              </a:rPr>
              <a:t>n+g+b</a:t>
            </a:r>
            <a:r>
              <a:rPr lang="zh-CN" altLang="en-US" dirty="0">
                <a:latin typeface="+mn-ea"/>
              </a:rPr>
              <a:t>图像。浅蓝</a:t>
            </a:r>
            <a:r>
              <a:rPr lang="en-US" altLang="zh-CN" dirty="0">
                <a:latin typeface="+mn-ea"/>
              </a:rPr>
              <a:t>-</a:t>
            </a:r>
            <a:r>
              <a:rPr lang="zh-CN" altLang="en-US" dirty="0">
                <a:latin typeface="+mn-ea"/>
              </a:rPr>
              <a:t>建筑，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红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-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</a:rPr>
              <a:t>生命</a:t>
            </a:r>
            <a:r>
              <a:rPr lang="zh-CN" altLang="en-US" dirty="0" smtClean="0"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31727" y="242836"/>
            <a:ext cx="5205413" cy="526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1827" name="Text Box 3"/>
          <p:cNvSpPr txBox="1">
            <a:spLocks noChangeArrowheads="1"/>
          </p:cNvSpPr>
          <p:nvPr/>
        </p:nvSpPr>
        <p:spPr bwMode="auto">
          <a:xfrm>
            <a:off x="0" y="200332"/>
            <a:ext cx="3577969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3200" dirty="0">
                <a:ea typeface="宋体" pitchFamily="2" charset="-122"/>
              </a:rPr>
              <a:t>The type </a:t>
            </a:r>
            <a:r>
              <a:rPr lang="en-US" altLang="zh-CN" sz="3200" dirty="0" smtClean="0">
                <a:ea typeface="宋体" pitchFamily="2" charset="-122"/>
              </a:rPr>
              <a:t>of </a:t>
            </a:r>
            <a:r>
              <a:rPr lang="en-US" altLang="zh-CN" sz="3200" dirty="0">
                <a:ea typeface="宋体" pitchFamily="2" charset="-122"/>
              </a:rPr>
              <a:t>processing just illustrated is quite powerful in helping visualize events of interest in complex images, especially when those events are beyond our normal sensing capabilities.</a:t>
            </a:r>
          </a:p>
        </p:txBody>
      </p:sp>
      <p:sp>
        <p:nvSpPr>
          <p:cNvPr id="461828" name="Text Box 4"/>
          <p:cNvSpPr txBox="1">
            <a:spLocks noChangeArrowheads="1"/>
          </p:cNvSpPr>
          <p:nvPr/>
        </p:nvSpPr>
        <p:spPr bwMode="auto">
          <a:xfrm>
            <a:off x="0" y="5603801"/>
            <a:ext cx="5000664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200" dirty="0">
                <a:ea typeface="宋体" pitchFamily="2" charset="-122"/>
              </a:rPr>
              <a:t>Red: newly ejected materials</a:t>
            </a:r>
          </a:p>
          <a:p>
            <a:r>
              <a:rPr lang="en-US" altLang="zh-CN" sz="3200" dirty="0">
                <a:ea typeface="宋体" pitchFamily="2" charset="-122"/>
              </a:rPr>
              <a:t>Yellow: elder sulfur deposits.</a:t>
            </a:r>
          </a:p>
        </p:txBody>
      </p:sp>
      <p:sp>
        <p:nvSpPr>
          <p:cNvPr id="461829" name="Text Box 5"/>
          <p:cNvSpPr txBox="1">
            <a:spLocks noChangeArrowheads="1"/>
          </p:cNvSpPr>
          <p:nvPr/>
        </p:nvSpPr>
        <p:spPr bwMode="auto">
          <a:xfrm>
            <a:off x="7150974" y="2138516"/>
            <a:ext cx="1904538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ea typeface="宋体" pitchFamily="2" charset="-122"/>
              </a:rPr>
              <a:t>木星的多组传感器的</a:t>
            </a:r>
            <a:r>
              <a:rPr lang="zh-CN" altLang="en-US" sz="3200" b="1" dirty="0">
                <a:solidFill>
                  <a:srgbClr val="0000FF"/>
                </a:solidFill>
                <a:ea typeface="宋体" pitchFamily="2" charset="-122"/>
              </a:rPr>
              <a:t>多光谱图像</a:t>
            </a:r>
          </a:p>
          <a:p>
            <a:pPr>
              <a:spcBef>
                <a:spcPct val="50000"/>
              </a:spcBef>
            </a:pPr>
            <a:r>
              <a:rPr lang="zh-CN" altLang="en-US" sz="3200" dirty="0">
                <a:ea typeface="宋体" pitchFamily="2" charset="-122"/>
              </a:rPr>
              <a:t>红色火山岩浆，黄色，硫沉积。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ChangeArrowheads="1"/>
          </p:cNvSpPr>
          <p:nvPr/>
        </p:nvSpPr>
        <p:spPr bwMode="auto">
          <a:xfrm>
            <a:off x="521400" y="291383"/>
            <a:ext cx="8302402" cy="7668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altLang="zh-CN" sz="4400" dirty="0">
                <a:ea typeface="宋体" pitchFamily="2" charset="-122"/>
                <a:cs typeface="Times New Roman" pitchFamily="18" charset="0"/>
              </a:rPr>
              <a:t>Multispectral  Tissue  Classification</a:t>
            </a:r>
          </a:p>
        </p:txBody>
      </p:sp>
      <p:sp>
        <p:nvSpPr>
          <p:cNvPr id="395267" name="Rectangle 3"/>
          <p:cNvSpPr>
            <a:spLocks noChangeArrowheads="1"/>
          </p:cNvSpPr>
          <p:nvPr/>
        </p:nvSpPr>
        <p:spPr bwMode="auto">
          <a:xfrm>
            <a:off x="292100" y="1281113"/>
            <a:ext cx="490520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>
                <a:ea typeface="宋体" pitchFamily="2" charset="-122"/>
                <a:cs typeface="Times New Roman" pitchFamily="18" charset="0"/>
              </a:rPr>
              <a:t>T</a:t>
            </a:r>
            <a:r>
              <a:rPr lang="en-US" altLang="zh-CN" baseline="-25000">
                <a:ea typeface="宋体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395268" name="Rectangle 4"/>
          <p:cNvSpPr>
            <a:spLocks noChangeArrowheads="1"/>
          </p:cNvSpPr>
          <p:nvPr/>
        </p:nvSpPr>
        <p:spPr bwMode="auto">
          <a:xfrm>
            <a:off x="292100" y="3140075"/>
            <a:ext cx="490520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>
                <a:ea typeface="宋体" pitchFamily="2" charset="-122"/>
                <a:cs typeface="Times New Roman" pitchFamily="18" charset="0"/>
              </a:rPr>
              <a:t>T</a:t>
            </a:r>
            <a:r>
              <a:rPr lang="en-US" altLang="zh-CN" baseline="-25000">
                <a:ea typeface="宋体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395269" name="Rectangle 5"/>
          <p:cNvSpPr>
            <a:spLocks noChangeArrowheads="1"/>
          </p:cNvSpPr>
          <p:nvPr/>
        </p:nvSpPr>
        <p:spPr bwMode="auto">
          <a:xfrm>
            <a:off x="292100" y="4924425"/>
            <a:ext cx="351059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Symbol" pitchFamily="18" charset="2"/>
                <a:ea typeface="宋体" pitchFamily="2" charset="-122"/>
              </a:rPr>
              <a:t></a:t>
            </a:r>
          </a:p>
        </p:txBody>
      </p:sp>
      <p:sp>
        <p:nvSpPr>
          <p:cNvPr id="395270" name="Rectangle 6"/>
          <p:cNvSpPr>
            <a:spLocks noChangeArrowheads="1"/>
          </p:cNvSpPr>
          <p:nvPr/>
        </p:nvSpPr>
        <p:spPr bwMode="auto">
          <a:xfrm>
            <a:off x="3475038" y="1585913"/>
            <a:ext cx="2011770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zh-CN" altLang="en-US" dirty="0">
                <a:ea typeface="宋体" pitchFamily="2" charset="-122"/>
                <a:cs typeface="Times New Roman" pitchFamily="18" charset="0"/>
              </a:rPr>
              <a:t>3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D  Histogram</a:t>
            </a:r>
          </a:p>
        </p:txBody>
      </p:sp>
      <p:sp>
        <p:nvSpPr>
          <p:cNvPr id="395271" name="Rectangle 7"/>
          <p:cNvSpPr>
            <a:spLocks noChangeArrowheads="1"/>
          </p:cNvSpPr>
          <p:nvPr/>
        </p:nvSpPr>
        <p:spPr bwMode="auto">
          <a:xfrm>
            <a:off x="6830668" y="1955800"/>
            <a:ext cx="1548502" cy="8284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  <a:cs typeface="Times New Roman" pitchFamily="18" charset="0"/>
              </a:rPr>
              <a:t>Segmented</a:t>
            </a:r>
          </a:p>
          <a:p>
            <a:pPr algn="ctr"/>
            <a:r>
              <a:rPr lang="en-US" altLang="zh-CN">
                <a:ea typeface="宋体" pitchFamily="2" charset="-122"/>
                <a:cs typeface="Times New Roman" pitchFamily="18" charset="0"/>
              </a:rPr>
              <a:t>Image</a:t>
            </a:r>
          </a:p>
        </p:txBody>
      </p:sp>
      <p:sp>
        <p:nvSpPr>
          <p:cNvPr id="395272" name="AutoShape 8"/>
          <p:cNvSpPr>
            <a:spLocks noChangeArrowheads="1"/>
          </p:cNvSpPr>
          <p:nvPr/>
        </p:nvSpPr>
        <p:spPr bwMode="auto">
          <a:xfrm>
            <a:off x="6135688" y="3740150"/>
            <a:ext cx="733425" cy="215900"/>
          </a:xfrm>
          <a:prstGeom prst="rightArrow">
            <a:avLst>
              <a:gd name="adj1" fmla="val 50000"/>
              <a:gd name="adj2" fmla="val 169869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cs typeface="Times New Roman" pitchFamily="18" charset="0"/>
            </a:endParaRPr>
          </a:p>
        </p:txBody>
      </p:sp>
      <p:pic>
        <p:nvPicPr>
          <p:cNvPr id="395273" name="Picture 9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2138" y="3032125"/>
            <a:ext cx="1355725" cy="152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graphicFrame>
        <p:nvGraphicFramePr>
          <p:cNvPr id="395274" name="Object 10">
            <a:hlinkClick r:id="" action="ppaction://ole?verb=0"/>
          </p:cNvPr>
          <p:cNvGraphicFramePr>
            <a:graphicFrameLocks/>
          </p:cNvGraphicFramePr>
          <p:nvPr/>
        </p:nvGraphicFramePr>
        <p:xfrm>
          <a:off x="3178175" y="2438400"/>
          <a:ext cx="3030538" cy="290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312" name="CorelPHOTO-PAINT! Picture" r:id="rId5" imgW="6722160" imgH="6452193" progId="">
                  <p:embed/>
                </p:oleObj>
              </mc:Choice>
              <mc:Fallback>
                <p:oleObj name="CorelPHOTO-PAINT! Picture" r:id="rId5" imgW="6722160" imgH="6452193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175" y="2438400"/>
                        <a:ext cx="3030538" cy="290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5275" name="Group 11"/>
          <p:cNvGrpSpPr>
            <a:grpSpLocks/>
          </p:cNvGrpSpPr>
          <p:nvPr/>
        </p:nvGrpSpPr>
        <p:grpSpPr bwMode="auto">
          <a:xfrm>
            <a:off x="2206625" y="2216150"/>
            <a:ext cx="1073150" cy="3111500"/>
            <a:chOff x="1564" y="1396"/>
            <a:chExt cx="760" cy="1960"/>
          </a:xfrm>
        </p:grpSpPr>
        <p:sp>
          <p:nvSpPr>
            <p:cNvPr id="395276" name="AutoShape 12"/>
            <p:cNvSpPr>
              <a:spLocks noChangeArrowheads="1"/>
            </p:cNvSpPr>
            <p:nvPr/>
          </p:nvSpPr>
          <p:spPr bwMode="auto">
            <a:xfrm>
              <a:off x="1564" y="2356"/>
              <a:ext cx="760" cy="136"/>
            </a:xfrm>
            <a:prstGeom prst="rightArrow">
              <a:avLst>
                <a:gd name="adj1" fmla="val 50000"/>
                <a:gd name="adj2" fmla="val 279438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395277" name="AutoShape 13"/>
            <p:cNvSpPr>
              <a:spLocks noChangeArrowheads="1"/>
            </p:cNvSpPr>
            <p:nvPr/>
          </p:nvSpPr>
          <p:spPr bwMode="auto">
            <a:xfrm rot="1620000">
              <a:off x="1564" y="1396"/>
              <a:ext cx="760" cy="136"/>
            </a:xfrm>
            <a:prstGeom prst="rightArrow">
              <a:avLst>
                <a:gd name="adj1" fmla="val 50000"/>
                <a:gd name="adj2" fmla="val 279438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cs typeface="Times New Roman" pitchFamily="18" charset="0"/>
              </a:endParaRPr>
            </a:p>
          </p:txBody>
        </p:sp>
        <p:sp>
          <p:nvSpPr>
            <p:cNvPr id="395278" name="AutoShape 14"/>
            <p:cNvSpPr>
              <a:spLocks noChangeArrowheads="1"/>
            </p:cNvSpPr>
            <p:nvPr/>
          </p:nvSpPr>
          <p:spPr bwMode="auto">
            <a:xfrm rot="9180000" flipH="1">
              <a:off x="1564" y="3220"/>
              <a:ext cx="760" cy="136"/>
            </a:xfrm>
            <a:prstGeom prst="rightArrow">
              <a:avLst>
                <a:gd name="adj1" fmla="val 50000"/>
                <a:gd name="adj2" fmla="val 279438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cs typeface="Times New Roman" pitchFamily="18" charset="0"/>
              </a:endParaRPr>
            </a:p>
          </p:txBody>
        </p:sp>
      </p:grpSp>
      <p:grpSp>
        <p:nvGrpSpPr>
          <p:cNvPr id="395279" name="Group 15"/>
          <p:cNvGrpSpPr>
            <a:grpSpLocks/>
          </p:cNvGrpSpPr>
          <p:nvPr/>
        </p:nvGrpSpPr>
        <p:grpSpPr bwMode="auto">
          <a:xfrm>
            <a:off x="966788" y="1219200"/>
            <a:ext cx="1128712" cy="5272088"/>
            <a:chOff x="685" y="768"/>
            <a:chExt cx="800" cy="3321"/>
          </a:xfrm>
        </p:grpSpPr>
        <p:grpSp>
          <p:nvGrpSpPr>
            <p:cNvPr id="395280" name="Group 16"/>
            <p:cNvGrpSpPr>
              <a:grpSpLocks/>
            </p:cNvGrpSpPr>
            <p:nvPr/>
          </p:nvGrpSpPr>
          <p:grpSpPr bwMode="auto">
            <a:xfrm>
              <a:off x="692" y="3116"/>
              <a:ext cx="793" cy="973"/>
              <a:chOff x="692" y="3116"/>
              <a:chExt cx="793" cy="973"/>
            </a:xfrm>
          </p:grpSpPr>
          <p:sp>
            <p:nvSpPr>
              <p:cNvPr id="395281" name="Rectangle 17"/>
              <p:cNvSpPr>
                <a:spLocks noChangeArrowheads="1"/>
              </p:cNvSpPr>
              <p:nvPr/>
            </p:nvSpPr>
            <p:spPr bwMode="auto">
              <a:xfrm>
                <a:off x="692" y="3117"/>
                <a:ext cx="793" cy="970"/>
              </a:xfrm>
              <a:prstGeom prst="rect">
                <a:avLst/>
              </a:prstGeom>
              <a:solidFill>
                <a:schemeClr val="bg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cs typeface="Times New Roman" pitchFamily="18" charset="0"/>
                </a:endParaRPr>
              </a:p>
            </p:txBody>
          </p:sp>
          <p:pic>
            <p:nvPicPr>
              <p:cNvPr id="395282" name="Picture 18"/>
              <p:cNvPicPr>
                <a:picLocks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709" y="3116"/>
                <a:ext cx="758" cy="97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395283" name="Group 19"/>
            <p:cNvGrpSpPr>
              <a:grpSpLocks/>
            </p:cNvGrpSpPr>
            <p:nvPr/>
          </p:nvGrpSpPr>
          <p:grpSpPr bwMode="auto">
            <a:xfrm>
              <a:off x="690" y="768"/>
              <a:ext cx="793" cy="973"/>
              <a:chOff x="690" y="768"/>
              <a:chExt cx="793" cy="973"/>
            </a:xfrm>
          </p:grpSpPr>
          <p:sp>
            <p:nvSpPr>
              <p:cNvPr id="395284" name="Rectangle 20"/>
              <p:cNvSpPr>
                <a:spLocks noChangeArrowheads="1"/>
              </p:cNvSpPr>
              <p:nvPr/>
            </p:nvSpPr>
            <p:spPr bwMode="auto">
              <a:xfrm>
                <a:off x="690" y="770"/>
                <a:ext cx="793" cy="971"/>
              </a:xfrm>
              <a:prstGeom prst="rect">
                <a:avLst/>
              </a:prstGeom>
              <a:solidFill>
                <a:schemeClr val="bg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cs typeface="Times New Roman" pitchFamily="18" charset="0"/>
                </a:endParaRPr>
              </a:p>
            </p:txBody>
          </p:sp>
          <p:pic>
            <p:nvPicPr>
              <p:cNvPr id="395285" name="Picture 21"/>
              <p:cNvPicPr>
                <a:picLocks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709" y="768"/>
                <a:ext cx="758" cy="97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395286" name="Picture 22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85" y="1943"/>
              <a:ext cx="796" cy="9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99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800" y="250723"/>
            <a:ext cx="8216331" cy="636392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4933" y="221226"/>
            <a:ext cx="8205952" cy="636392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4933" y="176981"/>
            <a:ext cx="8222903" cy="643767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lg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2973</TotalTime>
  <Words>1866</Words>
  <Application>Microsoft Office PowerPoint</Application>
  <PresentationFormat>全屏显示(4:3)</PresentationFormat>
  <Paragraphs>490</Paragraphs>
  <Slides>107</Slides>
  <Notes>75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107</vt:i4>
      </vt:variant>
    </vt:vector>
  </HeadingPairs>
  <TitlesOfParts>
    <vt:vector size="123" baseType="lpstr">
      <vt:lpstr>PMingLiU</vt:lpstr>
      <vt:lpstr>PMingLiU</vt:lpstr>
      <vt:lpstr>黑体</vt:lpstr>
      <vt:lpstr>华文细黑</vt:lpstr>
      <vt:lpstr>华文新魏</vt:lpstr>
      <vt:lpstr>宋体</vt:lpstr>
      <vt:lpstr>Arial</vt:lpstr>
      <vt:lpstr>Calibri</vt:lpstr>
      <vt:lpstr>Symbol</vt:lpstr>
      <vt:lpstr>Times New Roman</vt:lpstr>
      <vt:lpstr>Wingdings</vt:lpstr>
      <vt:lpstr>Office 主题</vt:lpstr>
      <vt:lpstr>位图图像</vt:lpstr>
      <vt:lpstr>Image</vt:lpstr>
      <vt:lpstr>CorelPHOTO-PAINT! Picture</vt:lpstr>
      <vt:lpstr>Microsoft 公式 3.0</vt:lpstr>
      <vt:lpstr>第三章 图像增强</vt:lpstr>
      <vt:lpstr>PowerPoint 演示文稿</vt:lpstr>
      <vt:lpstr>Pseudocolor Image Processing  伪彩色处理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伪彩色增强基本原理</vt:lpstr>
      <vt:lpstr>伪彩色增强基本思路</vt:lpstr>
      <vt:lpstr>伪彩色增强方法分类</vt:lpstr>
      <vt:lpstr>基本原理</vt:lpstr>
      <vt:lpstr>应用领域与实现方法</vt:lpstr>
      <vt:lpstr> 示 例</vt:lpstr>
      <vt:lpstr>伪彩色增强方法分类</vt:lpstr>
      <vt:lpstr>基本原理</vt:lpstr>
      <vt:lpstr>映射关系</vt:lpstr>
      <vt:lpstr>调色板的设计</vt:lpstr>
      <vt:lpstr>调色板映射例</vt:lpstr>
      <vt:lpstr>调色板映射例</vt:lpstr>
      <vt:lpstr>伪彩色增强方法分类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函数映射基本原理</vt:lpstr>
      <vt:lpstr>映射关系</vt:lpstr>
      <vt:lpstr>PowerPoint 演示文稿</vt:lpstr>
      <vt:lpstr>PowerPoint 演示文稿</vt:lpstr>
      <vt:lpstr>灰度级到彩色转换</vt:lpstr>
      <vt:lpstr>PowerPoint 演示文稿</vt:lpstr>
      <vt:lpstr>Example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Pseudocolor-Color Processing 伪彩色处理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False-Color   假彩色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Demonstration</vt:lpstr>
      <vt:lpstr>PowerPoint 演示文稿</vt:lpstr>
      <vt:lpstr>作业(1)</vt:lpstr>
      <vt:lpstr>作业(1)续</vt:lpstr>
      <vt:lpstr>作业(2)</vt:lpstr>
      <vt:lpstr>第三章 图像增强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Gonzalez</dc:creator>
  <cp:lastModifiedBy>Administrator</cp:lastModifiedBy>
  <cp:revision>312</cp:revision>
  <dcterms:created xsi:type="dcterms:W3CDTF">2001-12-06T17:51:11Z</dcterms:created>
  <dcterms:modified xsi:type="dcterms:W3CDTF">2019-04-08T16:27:41Z</dcterms:modified>
</cp:coreProperties>
</file>